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69" r:id="rId4"/>
    <p:sldId id="271" r:id="rId5"/>
    <p:sldId id="272" r:id="rId6"/>
    <p:sldId id="265" r:id="rId7"/>
    <p:sldId id="264" r:id="rId8"/>
    <p:sldId id="266" r:id="rId9"/>
    <p:sldId id="273" r:id="rId10"/>
    <p:sldId id="274" r:id="rId11"/>
    <p:sldId id="275" r:id="rId12"/>
    <p:sldId id="262" r:id="rId13"/>
    <p:sldId id="276" r:id="rId14"/>
    <p:sldId id="259" r:id="rId15"/>
    <p:sldId id="260" r:id="rId16"/>
    <p:sldId id="261" r:id="rId17"/>
    <p:sldId id="278" r:id="rId18"/>
    <p:sldId id="279" r:id="rId19"/>
    <p:sldId id="277"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2789"/>
  </p:normalViewPr>
  <p:slideViewPr>
    <p:cSldViewPr snapToGrid="0" snapToObjects="1">
      <p:cViewPr varScale="1">
        <p:scale>
          <a:sx n="105" d="100"/>
          <a:sy n="105" d="100"/>
        </p:scale>
        <p:origin x="1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7F8650-4CEB-4208-B7A9-524709E2617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4C177BC-626D-4C98-A121-01BD2753BCA3}">
      <dgm:prSet/>
      <dgm:spPr/>
      <dgm:t>
        <a:bodyPr/>
        <a:lstStyle/>
        <a:p>
          <a:pPr>
            <a:lnSpc>
              <a:spcPct val="100000"/>
            </a:lnSpc>
          </a:pPr>
          <a:r>
            <a:rPr lang="en-AU" i="0"/>
            <a:t>Classification (whole sentence or each word in a sentence)</a:t>
          </a:r>
          <a:endParaRPr lang="en-US"/>
        </a:p>
      </dgm:t>
    </dgm:pt>
    <dgm:pt modelId="{0D3A3B57-B0BB-4592-B7D6-13873DB5D1CB}" type="parTrans" cxnId="{F330E32F-AC4E-46A8-B8A1-AE0B868BA89F}">
      <dgm:prSet/>
      <dgm:spPr/>
      <dgm:t>
        <a:bodyPr/>
        <a:lstStyle/>
        <a:p>
          <a:endParaRPr lang="en-US"/>
        </a:p>
      </dgm:t>
    </dgm:pt>
    <dgm:pt modelId="{35101910-AC4B-4D88-BCEC-25A4615B47D1}" type="sibTrans" cxnId="{F330E32F-AC4E-46A8-B8A1-AE0B868BA89F}">
      <dgm:prSet/>
      <dgm:spPr/>
      <dgm:t>
        <a:bodyPr/>
        <a:lstStyle/>
        <a:p>
          <a:pPr>
            <a:lnSpc>
              <a:spcPct val="100000"/>
            </a:lnSpc>
          </a:pPr>
          <a:endParaRPr lang="en-US"/>
        </a:p>
      </dgm:t>
    </dgm:pt>
    <dgm:pt modelId="{20B8045B-3A5A-464A-96EC-F9DAD1D4A231}">
      <dgm:prSet/>
      <dgm:spPr/>
      <dgm:t>
        <a:bodyPr/>
        <a:lstStyle/>
        <a:p>
          <a:pPr>
            <a:lnSpc>
              <a:spcPct val="100000"/>
            </a:lnSpc>
          </a:pPr>
          <a:r>
            <a:rPr lang="en-AU" i="0"/>
            <a:t>Generating text</a:t>
          </a:r>
          <a:endParaRPr lang="en-US"/>
        </a:p>
      </dgm:t>
    </dgm:pt>
    <dgm:pt modelId="{718007AF-EA15-4665-85E5-71AD5C8B3607}" type="parTrans" cxnId="{0CACF765-361A-49BD-8999-CDE353215149}">
      <dgm:prSet/>
      <dgm:spPr/>
      <dgm:t>
        <a:bodyPr/>
        <a:lstStyle/>
        <a:p>
          <a:endParaRPr lang="en-US"/>
        </a:p>
      </dgm:t>
    </dgm:pt>
    <dgm:pt modelId="{0E83AE65-D185-4B0D-9E5B-117A484B0996}" type="sibTrans" cxnId="{0CACF765-361A-49BD-8999-CDE353215149}">
      <dgm:prSet/>
      <dgm:spPr/>
      <dgm:t>
        <a:bodyPr/>
        <a:lstStyle/>
        <a:p>
          <a:pPr>
            <a:lnSpc>
              <a:spcPct val="100000"/>
            </a:lnSpc>
          </a:pPr>
          <a:endParaRPr lang="en-US"/>
        </a:p>
      </dgm:t>
    </dgm:pt>
    <dgm:pt modelId="{B7EFAE3A-0EDB-492C-BA96-BBE1C8BF8D8B}">
      <dgm:prSet/>
      <dgm:spPr/>
      <dgm:t>
        <a:bodyPr/>
        <a:lstStyle/>
        <a:p>
          <a:pPr>
            <a:lnSpc>
              <a:spcPct val="100000"/>
            </a:lnSpc>
          </a:pPr>
          <a:r>
            <a:rPr lang="en-AU" i="0"/>
            <a:t>Knowledge extraction </a:t>
          </a:r>
          <a:endParaRPr lang="en-US"/>
        </a:p>
      </dgm:t>
    </dgm:pt>
    <dgm:pt modelId="{5D2CAB41-CC74-4EE1-840B-D6A7A6F57301}" type="parTrans" cxnId="{4FA9691D-9588-4C3B-9F62-9E3C1C754F9E}">
      <dgm:prSet/>
      <dgm:spPr/>
      <dgm:t>
        <a:bodyPr/>
        <a:lstStyle/>
        <a:p>
          <a:endParaRPr lang="en-US"/>
        </a:p>
      </dgm:t>
    </dgm:pt>
    <dgm:pt modelId="{96CCFE5F-E59A-4606-B398-E180BBA54105}" type="sibTrans" cxnId="{4FA9691D-9588-4C3B-9F62-9E3C1C754F9E}">
      <dgm:prSet/>
      <dgm:spPr/>
      <dgm:t>
        <a:bodyPr/>
        <a:lstStyle/>
        <a:p>
          <a:endParaRPr lang="en-US"/>
        </a:p>
      </dgm:t>
    </dgm:pt>
    <dgm:pt modelId="{7E97EEC7-F905-4EA4-803E-08DA82BDA6D3}" type="pres">
      <dgm:prSet presAssocID="{F37F8650-4CEB-4208-B7A9-524709E26179}" presName="root" presStyleCnt="0">
        <dgm:presLayoutVars>
          <dgm:dir/>
          <dgm:resizeHandles val="exact"/>
        </dgm:presLayoutVars>
      </dgm:prSet>
      <dgm:spPr/>
    </dgm:pt>
    <dgm:pt modelId="{7C6D8DC9-84FB-4375-A2C7-E4D92D60F67E}" type="pres">
      <dgm:prSet presAssocID="{F37F8650-4CEB-4208-B7A9-524709E26179}" presName="container" presStyleCnt="0">
        <dgm:presLayoutVars>
          <dgm:dir/>
          <dgm:resizeHandles val="exact"/>
        </dgm:presLayoutVars>
      </dgm:prSet>
      <dgm:spPr/>
    </dgm:pt>
    <dgm:pt modelId="{F4006C60-FAEC-435E-844E-14231C3E483E}" type="pres">
      <dgm:prSet presAssocID="{14C177BC-626D-4C98-A121-01BD2753BCA3}" presName="compNode" presStyleCnt="0"/>
      <dgm:spPr/>
    </dgm:pt>
    <dgm:pt modelId="{48307DB4-7C28-4642-BFF8-8A5A596A80A8}" type="pres">
      <dgm:prSet presAssocID="{14C177BC-626D-4C98-A121-01BD2753BCA3}" presName="iconBgRect" presStyleLbl="bgShp" presStyleIdx="0" presStyleCnt="3"/>
      <dgm:spPr>
        <a:solidFill>
          <a:schemeClr val="bg2">
            <a:lumMod val="90000"/>
          </a:schemeClr>
        </a:solidFill>
      </dgm:spPr>
    </dgm:pt>
    <dgm:pt modelId="{15738767-A44A-4161-957F-FEFBB61D25E8}" type="pres">
      <dgm:prSet presAssocID="{14C177BC-626D-4C98-A121-01BD2753BCA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Open Quotation Mark"/>
        </a:ext>
      </dgm:extLst>
    </dgm:pt>
    <dgm:pt modelId="{35349F8B-A23A-4223-9B3F-A705B09310DE}" type="pres">
      <dgm:prSet presAssocID="{14C177BC-626D-4C98-A121-01BD2753BCA3}" presName="spaceRect" presStyleCnt="0"/>
      <dgm:spPr/>
    </dgm:pt>
    <dgm:pt modelId="{20AD056E-1723-43CB-B1D8-E7F15FEFE7A4}" type="pres">
      <dgm:prSet presAssocID="{14C177BC-626D-4C98-A121-01BD2753BCA3}" presName="textRect" presStyleLbl="revTx" presStyleIdx="0" presStyleCnt="3">
        <dgm:presLayoutVars>
          <dgm:chMax val="1"/>
          <dgm:chPref val="1"/>
        </dgm:presLayoutVars>
      </dgm:prSet>
      <dgm:spPr/>
    </dgm:pt>
    <dgm:pt modelId="{5969418F-1E82-4FC3-96AF-846BC43C64BD}" type="pres">
      <dgm:prSet presAssocID="{35101910-AC4B-4D88-BCEC-25A4615B47D1}" presName="sibTrans" presStyleLbl="sibTrans2D1" presStyleIdx="0" presStyleCnt="0"/>
      <dgm:spPr/>
    </dgm:pt>
    <dgm:pt modelId="{A6415B9F-2AB7-4057-91FC-B7F3FC38BCE2}" type="pres">
      <dgm:prSet presAssocID="{20B8045B-3A5A-464A-96EC-F9DAD1D4A231}" presName="compNode" presStyleCnt="0"/>
      <dgm:spPr/>
    </dgm:pt>
    <dgm:pt modelId="{3ADBCC1A-23B8-4D93-BD33-F6BE0CE0FE23}" type="pres">
      <dgm:prSet presAssocID="{20B8045B-3A5A-464A-96EC-F9DAD1D4A231}" presName="iconBgRect" presStyleLbl="bgShp" presStyleIdx="1" presStyleCnt="3"/>
      <dgm:spPr>
        <a:solidFill>
          <a:schemeClr val="accent5">
            <a:lumMod val="40000"/>
            <a:lumOff val="60000"/>
          </a:schemeClr>
        </a:solidFill>
      </dgm:spPr>
    </dgm:pt>
    <dgm:pt modelId="{EDFB0ACA-AD68-48F1-8D30-508A80835737}" type="pres">
      <dgm:prSet presAssocID="{20B8045B-3A5A-464A-96EC-F9DAD1D4A23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4BE01B37-E82F-41EF-BED7-DF0089B4D82E}" type="pres">
      <dgm:prSet presAssocID="{20B8045B-3A5A-464A-96EC-F9DAD1D4A231}" presName="spaceRect" presStyleCnt="0"/>
      <dgm:spPr/>
    </dgm:pt>
    <dgm:pt modelId="{74BE5C25-69A6-47C4-97E3-1A13AD3415A8}" type="pres">
      <dgm:prSet presAssocID="{20B8045B-3A5A-464A-96EC-F9DAD1D4A231}" presName="textRect" presStyleLbl="revTx" presStyleIdx="1" presStyleCnt="3">
        <dgm:presLayoutVars>
          <dgm:chMax val="1"/>
          <dgm:chPref val="1"/>
        </dgm:presLayoutVars>
      </dgm:prSet>
      <dgm:spPr/>
    </dgm:pt>
    <dgm:pt modelId="{D36400FA-99BD-4405-8864-47BD2AE10F94}" type="pres">
      <dgm:prSet presAssocID="{0E83AE65-D185-4B0D-9E5B-117A484B0996}" presName="sibTrans" presStyleLbl="sibTrans2D1" presStyleIdx="0" presStyleCnt="0"/>
      <dgm:spPr/>
    </dgm:pt>
    <dgm:pt modelId="{1DD89F19-D539-4A6A-82EA-A2CCD33D85E0}" type="pres">
      <dgm:prSet presAssocID="{B7EFAE3A-0EDB-492C-BA96-BBE1C8BF8D8B}" presName="compNode" presStyleCnt="0"/>
      <dgm:spPr/>
    </dgm:pt>
    <dgm:pt modelId="{F8E29316-4D7E-43FF-A2EB-39585C1B448F}" type="pres">
      <dgm:prSet presAssocID="{B7EFAE3A-0EDB-492C-BA96-BBE1C8BF8D8B}" presName="iconBgRect" presStyleLbl="bgShp" presStyleIdx="2" presStyleCnt="3"/>
      <dgm:spPr>
        <a:solidFill>
          <a:schemeClr val="accent2">
            <a:lumMod val="60000"/>
            <a:lumOff val="40000"/>
          </a:schemeClr>
        </a:solidFill>
      </dgm:spPr>
    </dgm:pt>
    <dgm:pt modelId="{5C17E203-569E-4A4C-BC0B-5CEB1090ED71}" type="pres">
      <dgm:prSet presAssocID="{B7EFAE3A-0EDB-492C-BA96-BBE1C8BF8D8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3E3793D8-FD72-4A44-B70E-25E51699D286}" type="pres">
      <dgm:prSet presAssocID="{B7EFAE3A-0EDB-492C-BA96-BBE1C8BF8D8B}" presName="spaceRect" presStyleCnt="0"/>
      <dgm:spPr/>
    </dgm:pt>
    <dgm:pt modelId="{6B1CC36B-A3F5-4942-83EE-6EB0BAD38A9F}" type="pres">
      <dgm:prSet presAssocID="{B7EFAE3A-0EDB-492C-BA96-BBE1C8BF8D8B}" presName="textRect" presStyleLbl="revTx" presStyleIdx="2" presStyleCnt="3">
        <dgm:presLayoutVars>
          <dgm:chMax val="1"/>
          <dgm:chPref val="1"/>
        </dgm:presLayoutVars>
      </dgm:prSet>
      <dgm:spPr/>
    </dgm:pt>
  </dgm:ptLst>
  <dgm:cxnLst>
    <dgm:cxn modelId="{4F274B01-909F-471F-9197-2A0A0AA78BB3}" type="presOf" srcId="{35101910-AC4B-4D88-BCEC-25A4615B47D1}" destId="{5969418F-1E82-4FC3-96AF-846BC43C64BD}" srcOrd="0" destOrd="0" presId="urn:microsoft.com/office/officeart/2018/2/layout/IconCircleList"/>
    <dgm:cxn modelId="{71431F0A-E478-4114-A794-216CEDD9F768}" type="presOf" srcId="{F37F8650-4CEB-4208-B7A9-524709E26179}" destId="{7E97EEC7-F905-4EA4-803E-08DA82BDA6D3}" srcOrd="0" destOrd="0" presId="urn:microsoft.com/office/officeart/2018/2/layout/IconCircleList"/>
    <dgm:cxn modelId="{4FA9691D-9588-4C3B-9F62-9E3C1C754F9E}" srcId="{F37F8650-4CEB-4208-B7A9-524709E26179}" destId="{B7EFAE3A-0EDB-492C-BA96-BBE1C8BF8D8B}" srcOrd="2" destOrd="0" parTransId="{5D2CAB41-CC74-4EE1-840B-D6A7A6F57301}" sibTransId="{96CCFE5F-E59A-4606-B398-E180BBA54105}"/>
    <dgm:cxn modelId="{F330E32F-AC4E-46A8-B8A1-AE0B868BA89F}" srcId="{F37F8650-4CEB-4208-B7A9-524709E26179}" destId="{14C177BC-626D-4C98-A121-01BD2753BCA3}" srcOrd="0" destOrd="0" parTransId="{0D3A3B57-B0BB-4592-B7D6-13873DB5D1CB}" sibTransId="{35101910-AC4B-4D88-BCEC-25A4615B47D1}"/>
    <dgm:cxn modelId="{83977851-88D0-45C9-B9D0-8CA4E6B81812}" type="presOf" srcId="{20B8045B-3A5A-464A-96EC-F9DAD1D4A231}" destId="{74BE5C25-69A6-47C4-97E3-1A13AD3415A8}" srcOrd="0" destOrd="0" presId="urn:microsoft.com/office/officeart/2018/2/layout/IconCircleList"/>
    <dgm:cxn modelId="{C92AD152-5A76-4A9E-9D42-55C4BC7ACE46}" type="presOf" srcId="{B7EFAE3A-0EDB-492C-BA96-BBE1C8BF8D8B}" destId="{6B1CC36B-A3F5-4942-83EE-6EB0BAD38A9F}" srcOrd="0" destOrd="0" presId="urn:microsoft.com/office/officeart/2018/2/layout/IconCircleList"/>
    <dgm:cxn modelId="{0CACF765-361A-49BD-8999-CDE353215149}" srcId="{F37F8650-4CEB-4208-B7A9-524709E26179}" destId="{20B8045B-3A5A-464A-96EC-F9DAD1D4A231}" srcOrd="1" destOrd="0" parTransId="{718007AF-EA15-4665-85E5-71AD5C8B3607}" sibTransId="{0E83AE65-D185-4B0D-9E5B-117A484B0996}"/>
    <dgm:cxn modelId="{33A6D3A0-765F-4BD2-B841-9405CC423A28}" type="presOf" srcId="{0E83AE65-D185-4B0D-9E5B-117A484B0996}" destId="{D36400FA-99BD-4405-8864-47BD2AE10F94}" srcOrd="0" destOrd="0" presId="urn:microsoft.com/office/officeart/2018/2/layout/IconCircleList"/>
    <dgm:cxn modelId="{07EB13F1-0BE2-46CA-A270-A12108E35477}" type="presOf" srcId="{14C177BC-626D-4C98-A121-01BD2753BCA3}" destId="{20AD056E-1723-43CB-B1D8-E7F15FEFE7A4}" srcOrd="0" destOrd="0" presId="urn:microsoft.com/office/officeart/2018/2/layout/IconCircleList"/>
    <dgm:cxn modelId="{F8D5C71F-BE12-4176-B742-F42F282DA5AC}" type="presParOf" srcId="{7E97EEC7-F905-4EA4-803E-08DA82BDA6D3}" destId="{7C6D8DC9-84FB-4375-A2C7-E4D92D60F67E}" srcOrd="0" destOrd="0" presId="urn:microsoft.com/office/officeart/2018/2/layout/IconCircleList"/>
    <dgm:cxn modelId="{1039C47B-3643-4126-AF49-0C1E055B55D0}" type="presParOf" srcId="{7C6D8DC9-84FB-4375-A2C7-E4D92D60F67E}" destId="{F4006C60-FAEC-435E-844E-14231C3E483E}" srcOrd="0" destOrd="0" presId="urn:microsoft.com/office/officeart/2018/2/layout/IconCircleList"/>
    <dgm:cxn modelId="{A1E48488-BF10-4E8F-800F-0B4D263C30AF}" type="presParOf" srcId="{F4006C60-FAEC-435E-844E-14231C3E483E}" destId="{48307DB4-7C28-4642-BFF8-8A5A596A80A8}" srcOrd="0" destOrd="0" presId="urn:microsoft.com/office/officeart/2018/2/layout/IconCircleList"/>
    <dgm:cxn modelId="{59F8BC21-5FEA-41C3-B808-6C7944C8E698}" type="presParOf" srcId="{F4006C60-FAEC-435E-844E-14231C3E483E}" destId="{15738767-A44A-4161-957F-FEFBB61D25E8}" srcOrd="1" destOrd="0" presId="urn:microsoft.com/office/officeart/2018/2/layout/IconCircleList"/>
    <dgm:cxn modelId="{03BBCBAA-7376-4118-B321-5C048A116CDD}" type="presParOf" srcId="{F4006C60-FAEC-435E-844E-14231C3E483E}" destId="{35349F8B-A23A-4223-9B3F-A705B09310DE}" srcOrd="2" destOrd="0" presId="urn:microsoft.com/office/officeart/2018/2/layout/IconCircleList"/>
    <dgm:cxn modelId="{6B909058-974F-4204-9D9E-9D30E75C7701}" type="presParOf" srcId="{F4006C60-FAEC-435E-844E-14231C3E483E}" destId="{20AD056E-1723-43CB-B1D8-E7F15FEFE7A4}" srcOrd="3" destOrd="0" presId="urn:microsoft.com/office/officeart/2018/2/layout/IconCircleList"/>
    <dgm:cxn modelId="{662D13BE-A255-446E-BE87-29922C76AA36}" type="presParOf" srcId="{7C6D8DC9-84FB-4375-A2C7-E4D92D60F67E}" destId="{5969418F-1E82-4FC3-96AF-846BC43C64BD}" srcOrd="1" destOrd="0" presId="urn:microsoft.com/office/officeart/2018/2/layout/IconCircleList"/>
    <dgm:cxn modelId="{9C6B3F3C-86FF-45D7-AD69-083CFB739F56}" type="presParOf" srcId="{7C6D8DC9-84FB-4375-A2C7-E4D92D60F67E}" destId="{A6415B9F-2AB7-4057-91FC-B7F3FC38BCE2}" srcOrd="2" destOrd="0" presId="urn:microsoft.com/office/officeart/2018/2/layout/IconCircleList"/>
    <dgm:cxn modelId="{BB53F267-2466-4C3A-89FC-ABDB1D705007}" type="presParOf" srcId="{A6415B9F-2AB7-4057-91FC-B7F3FC38BCE2}" destId="{3ADBCC1A-23B8-4D93-BD33-F6BE0CE0FE23}" srcOrd="0" destOrd="0" presId="urn:microsoft.com/office/officeart/2018/2/layout/IconCircleList"/>
    <dgm:cxn modelId="{1C44E20E-8799-44EB-BF72-690E8EF02ED9}" type="presParOf" srcId="{A6415B9F-2AB7-4057-91FC-B7F3FC38BCE2}" destId="{EDFB0ACA-AD68-48F1-8D30-508A80835737}" srcOrd="1" destOrd="0" presId="urn:microsoft.com/office/officeart/2018/2/layout/IconCircleList"/>
    <dgm:cxn modelId="{B31F3A49-EF21-41FA-BFF5-B01A52A8712F}" type="presParOf" srcId="{A6415B9F-2AB7-4057-91FC-B7F3FC38BCE2}" destId="{4BE01B37-E82F-41EF-BED7-DF0089B4D82E}" srcOrd="2" destOrd="0" presId="urn:microsoft.com/office/officeart/2018/2/layout/IconCircleList"/>
    <dgm:cxn modelId="{3D0ACD38-433C-4018-AFF3-8D09E895BB9F}" type="presParOf" srcId="{A6415B9F-2AB7-4057-91FC-B7F3FC38BCE2}" destId="{74BE5C25-69A6-47C4-97E3-1A13AD3415A8}" srcOrd="3" destOrd="0" presId="urn:microsoft.com/office/officeart/2018/2/layout/IconCircleList"/>
    <dgm:cxn modelId="{481CF943-BCAB-4BC2-89DB-42A1C0B08DE9}" type="presParOf" srcId="{7C6D8DC9-84FB-4375-A2C7-E4D92D60F67E}" destId="{D36400FA-99BD-4405-8864-47BD2AE10F94}" srcOrd="3" destOrd="0" presId="urn:microsoft.com/office/officeart/2018/2/layout/IconCircleList"/>
    <dgm:cxn modelId="{BD7155E4-B353-486C-95C5-17B81A4E5DBB}" type="presParOf" srcId="{7C6D8DC9-84FB-4375-A2C7-E4D92D60F67E}" destId="{1DD89F19-D539-4A6A-82EA-A2CCD33D85E0}" srcOrd="4" destOrd="0" presId="urn:microsoft.com/office/officeart/2018/2/layout/IconCircleList"/>
    <dgm:cxn modelId="{4BA829A5-6A81-424E-8098-509B2519B6F4}" type="presParOf" srcId="{1DD89F19-D539-4A6A-82EA-A2CCD33D85E0}" destId="{F8E29316-4D7E-43FF-A2EB-39585C1B448F}" srcOrd="0" destOrd="0" presId="urn:microsoft.com/office/officeart/2018/2/layout/IconCircleList"/>
    <dgm:cxn modelId="{9ED0F9E8-DE29-42D9-B29B-62D3FAD506E6}" type="presParOf" srcId="{1DD89F19-D539-4A6A-82EA-A2CCD33D85E0}" destId="{5C17E203-569E-4A4C-BC0B-5CEB1090ED71}" srcOrd="1" destOrd="0" presId="urn:microsoft.com/office/officeart/2018/2/layout/IconCircleList"/>
    <dgm:cxn modelId="{932F82E6-6329-4F89-B650-17B3782B774B}" type="presParOf" srcId="{1DD89F19-D539-4A6A-82EA-A2CCD33D85E0}" destId="{3E3793D8-FD72-4A44-B70E-25E51699D286}" srcOrd="2" destOrd="0" presId="urn:microsoft.com/office/officeart/2018/2/layout/IconCircleList"/>
    <dgm:cxn modelId="{5A10C62B-7737-4F42-8A6E-5C5C713FFEA2}" type="presParOf" srcId="{1DD89F19-D539-4A6A-82EA-A2CCD33D85E0}" destId="{6B1CC36B-A3F5-4942-83EE-6EB0BAD38A9F}"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5B00FD-C702-48C0-88C6-89E7160C8258}"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41E98BE5-9736-4552-8CE7-0CC6C2BACCA4}">
      <dgm:prSet/>
      <dgm:spPr>
        <a:solidFill>
          <a:schemeClr val="accent4"/>
        </a:solidFill>
      </dgm:spPr>
      <dgm:t>
        <a:bodyPr/>
        <a:lstStyle/>
        <a:p>
          <a:r>
            <a:rPr lang="en-AU" b="1" dirty="0"/>
            <a:t>Entity Recognition:</a:t>
          </a:r>
          <a:r>
            <a:rPr lang="en-AU" dirty="0"/>
            <a:t> Identifying key entities such as people, organizations, locations, etc.</a:t>
          </a:r>
          <a:endParaRPr lang="en-US" dirty="0"/>
        </a:p>
      </dgm:t>
    </dgm:pt>
    <dgm:pt modelId="{2471CE2B-316F-43F0-A8F1-7C151C9F5294}" type="parTrans" cxnId="{DCF4EFEC-6A58-4402-9C8B-46D00CC70D7D}">
      <dgm:prSet/>
      <dgm:spPr/>
      <dgm:t>
        <a:bodyPr/>
        <a:lstStyle/>
        <a:p>
          <a:endParaRPr lang="en-US"/>
        </a:p>
      </dgm:t>
    </dgm:pt>
    <dgm:pt modelId="{D6C853FF-7AC9-4C4A-9B40-0D227E25CD1C}" type="sibTrans" cxnId="{DCF4EFEC-6A58-4402-9C8B-46D00CC70D7D}">
      <dgm:prSet/>
      <dgm:spPr/>
      <dgm:t>
        <a:bodyPr/>
        <a:lstStyle/>
        <a:p>
          <a:endParaRPr lang="en-US"/>
        </a:p>
      </dgm:t>
    </dgm:pt>
    <dgm:pt modelId="{79B66D92-9A99-456F-A2DF-D1B14AA24C07}">
      <dgm:prSet/>
      <dgm:spPr>
        <a:solidFill>
          <a:schemeClr val="tx1">
            <a:lumMod val="50000"/>
            <a:lumOff val="50000"/>
          </a:schemeClr>
        </a:solidFill>
      </dgm:spPr>
      <dgm:t>
        <a:bodyPr/>
        <a:lstStyle/>
        <a:p>
          <a:r>
            <a:rPr lang="en-AU" b="1" dirty="0"/>
            <a:t>Relation Extraction:</a:t>
          </a:r>
          <a:r>
            <a:rPr lang="en-AU" dirty="0"/>
            <a:t> Identifying relationships between entities, such as "John works at Company X."</a:t>
          </a:r>
          <a:endParaRPr lang="en-US" dirty="0"/>
        </a:p>
      </dgm:t>
    </dgm:pt>
    <dgm:pt modelId="{0F4813F5-E6CA-4DBF-8C1F-3BC00F99E29C}" type="parTrans" cxnId="{48BEE605-8C13-4FDD-87AB-0349D632D55D}">
      <dgm:prSet/>
      <dgm:spPr/>
      <dgm:t>
        <a:bodyPr/>
        <a:lstStyle/>
        <a:p>
          <a:endParaRPr lang="en-US"/>
        </a:p>
      </dgm:t>
    </dgm:pt>
    <dgm:pt modelId="{A29442BB-134F-4CF8-99AC-BBD15C8C2D9D}" type="sibTrans" cxnId="{48BEE605-8C13-4FDD-87AB-0349D632D55D}">
      <dgm:prSet/>
      <dgm:spPr/>
      <dgm:t>
        <a:bodyPr/>
        <a:lstStyle/>
        <a:p>
          <a:endParaRPr lang="en-US"/>
        </a:p>
      </dgm:t>
    </dgm:pt>
    <dgm:pt modelId="{84037387-A930-4733-B01B-51DA75536643}">
      <dgm:prSet/>
      <dgm:spPr>
        <a:solidFill>
          <a:schemeClr val="tx2">
            <a:lumMod val="60000"/>
            <a:lumOff val="40000"/>
          </a:schemeClr>
        </a:solidFill>
      </dgm:spPr>
      <dgm:t>
        <a:bodyPr/>
        <a:lstStyle/>
        <a:p>
          <a:r>
            <a:rPr lang="en-AU" b="1" dirty="0"/>
            <a:t>Event Extraction:</a:t>
          </a:r>
          <a:r>
            <a:rPr lang="en-AU" dirty="0"/>
            <a:t> Detecting events and the entities involved, such as "Conference held in Paris."</a:t>
          </a:r>
          <a:endParaRPr lang="en-US" dirty="0"/>
        </a:p>
      </dgm:t>
    </dgm:pt>
    <dgm:pt modelId="{49298191-688D-44AA-90DC-5DBCC0D47EE2}" type="parTrans" cxnId="{4A7F05D6-CFB0-4ABD-82C1-C035EF1114D6}">
      <dgm:prSet/>
      <dgm:spPr/>
      <dgm:t>
        <a:bodyPr/>
        <a:lstStyle/>
        <a:p>
          <a:endParaRPr lang="en-US"/>
        </a:p>
      </dgm:t>
    </dgm:pt>
    <dgm:pt modelId="{56F2E3F9-BC21-4ABD-AF48-F9F752605692}" type="sibTrans" cxnId="{4A7F05D6-CFB0-4ABD-82C1-C035EF1114D6}">
      <dgm:prSet/>
      <dgm:spPr/>
      <dgm:t>
        <a:bodyPr/>
        <a:lstStyle/>
        <a:p>
          <a:endParaRPr lang="en-US"/>
        </a:p>
      </dgm:t>
    </dgm:pt>
    <dgm:pt modelId="{399D95AE-D80B-4153-A839-7DD4F0E55DEF}">
      <dgm:prSet/>
      <dgm:spPr>
        <a:solidFill>
          <a:schemeClr val="accent6">
            <a:lumMod val="50000"/>
          </a:schemeClr>
        </a:solidFill>
      </dgm:spPr>
      <dgm:t>
        <a:bodyPr/>
        <a:lstStyle/>
        <a:p>
          <a:r>
            <a:rPr lang="en-AU" b="1" dirty="0"/>
            <a:t>Fact Extraction:</a:t>
          </a:r>
          <a:r>
            <a:rPr lang="en-AU" dirty="0"/>
            <a:t> Extracting specific facts or assertions from text, like "The Eiffel Tower is in Paris."</a:t>
          </a:r>
          <a:endParaRPr lang="en-US" dirty="0"/>
        </a:p>
      </dgm:t>
    </dgm:pt>
    <dgm:pt modelId="{A4FB7E20-C24C-4DAA-B94F-C3586191F81B}" type="parTrans" cxnId="{0C8302BB-A76C-4830-A550-BF2F750FA0F6}">
      <dgm:prSet/>
      <dgm:spPr/>
      <dgm:t>
        <a:bodyPr/>
        <a:lstStyle/>
        <a:p>
          <a:endParaRPr lang="en-US"/>
        </a:p>
      </dgm:t>
    </dgm:pt>
    <dgm:pt modelId="{5E1850E5-2C63-4FC4-9C78-4D199181D151}" type="sibTrans" cxnId="{0C8302BB-A76C-4830-A550-BF2F750FA0F6}">
      <dgm:prSet/>
      <dgm:spPr/>
      <dgm:t>
        <a:bodyPr/>
        <a:lstStyle/>
        <a:p>
          <a:endParaRPr lang="en-US"/>
        </a:p>
      </dgm:t>
    </dgm:pt>
    <dgm:pt modelId="{8CC54A1A-C5F0-E949-8A92-63D9D6AF0384}" type="pres">
      <dgm:prSet presAssocID="{935B00FD-C702-48C0-88C6-89E7160C8258}" presName="linear" presStyleCnt="0">
        <dgm:presLayoutVars>
          <dgm:animLvl val="lvl"/>
          <dgm:resizeHandles val="exact"/>
        </dgm:presLayoutVars>
      </dgm:prSet>
      <dgm:spPr/>
    </dgm:pt>
    <dgm:pt modelId="{AC482324-0E12-C54B-8E5C-5ECD041D663F}" type="pres">
      <dgm:prSet presAssocID="{41E98BE5-9736-4552-8CE7-0CC6C2BACCA4}" presName="parentText" presStyleLbl="node1" presStyleIdx="0" presStyleCnt="4">
        <dgm:presLayoutVars>
          <dgm:chMax val="0"/>
          <dgm:bulletEnabled val="1"/>
        </dgm:presLayoutVars>
      </dgm:prSet>
      <dgm:spPr/>
    </dgm:pt>
    <dgm:pt modelId="{8F78025D-06C8-2E45-88F7-FEA5ABCD888B}" type="pres">
      <dgm:prSet presAssocID="{D6C853FF-7AC9-4C4A-9B40-0D227E25CD1C}" presName="spacer" presStyleCnt="0"/>
      <dgm:spPr/>
    </dgm:pt>
    <dgm:pt modelId="{47AAD195-BED7-8D4B-937A-8E71392276B4}" type="pres">
      <dgm:prSet presAssocID="{79B66D92-9A99-456F-A2DF-D1B14AA24C07}" presName="parentText" presStyleLbl="node1" presStyleIdx="1" presStyleCnt="4">
        <dgm:presLayoutVars>
          <dgm:chMax val="0"/>
          <dgm:bulletEnabled val="1"/>
        </dgm:presLayoutVars>
      </dgm:prSet>
      <dgm:spPr/>
    </dgm:pt>
    <dgm:pt modelId="{D455964D-32DC-2145-81E0-AB3CCAEDBF3E}" type="pres">
      <dgm:prSet presAssocID="{A29442BB-134F-4CF8-99AC-BBD15C8C2D9D}" presName="spacer" presStyleCnt="0"/>
      <dgm:spPr/>
    </dgm:pt>
    <dgm:pt modelId="{59B6C6D0-2454-A541-B6A3-52D773E15815}" type="pres">
      <dgm:prSet presAssocID="{84037387-A930-4733-B01B-51DA75536643}" presName="parentText" presStyleLbl="node1" presStyleIdx="2" presStyleCnt="4">
        <dgm:presLayoutVars>
          <dgm:chMax val="0"/>
          <dgm:bulletEnabled val="1"/>
        </dgm:presLayoutVars>
      </dgm:prSet>
      <dgm:spPr/>
    </dgm:pt>
    <dgm:pt modelId="{947702E8-E899-334C-8875-06D8A10123B0}" type="pres">
      <dgm:prSet presAssocID="{56F2E3F9-BC21-4ABD-AF48-F9F752605692}" presName="spacer" presStyleCnt="0"/>
      <dgm:spPr/>
    </dgm:pt>
    <dgm:pt modelId="{B7D16E25-D6E6-654A-8E3B-6BE37F75AB04}" type="pres">
      <dgm:prSet presAssocID="{399D95AE-D80B-4153-A839-7DD4F0E55DEF}" presName="parentText" presStyleLbl="node1" presStyleIdx="3" presStyleCnt="4">
        <dgm:presLayoutVars>
          <dgm:chMax val="0"/>
          <dgm:bulletEnabled val="1"/>
        </dgm:presLayoutVars>
      </dgm:prSet>
      <dgm:spPr/>
    </dgm:pt>
  </dgm:ptLst>
  <dgm:cxnLst>
    <dgm:cxn modelId="{48BEE605-8C13-4FDD-87AB-0349D632D55D}" srcId="{935B00FD-C702-48C0-88C6-89E7160C8258}" destId="{79B66D92-9A99-456F-A2DF-D1B14AA24C07}" srcOrd="1" destOrd="0" parTransId="{0F4813F5-E6CA-4DBF-8C1F-3BC00F99E29C}" sibTransId="{A29442BB-134F-4CF8-99AC-BBD15C8C2D9D}"/>
    <dgm:cxn modelId="{4F475339-43AB-C84F-9185-82E4DF7BE945}" type="presOf" srcId="{41E98BE5-9736-4552-8CE7-0CC6C2BACCA4}" destId="{AC482324-0E12-C54B-8E5C-5ECD041D663F}" srcOrd="0" destOrd="0" presId="urn:microsoft.com/office/officeart/2005/8/layout/vList2"/>
    <dgm:cxn modelId="{CC160243-731F-B54B-BFB6-6CB478D09047}" type="presOf" srcId="{399D95AE-D80B-4153-A839-7DD4F0E55DEF}" destId="{B7D16E25-D6E6-654A-8E3B-6BE37F75AB04}" srcOrd="0" destOrd="0" presId="urn:microsoft.com/office/officeart/2005/8/layout/vList2"/>
    <dgm:cxn modelId="{519BBC71-8340-6E42-87AE-FEC7B6FA9872}" type="presOf" srcId="{79B66D92-9A99-456F-A2DF-D1B14AA24C07}" destId="{47AAD195-BED7-8D4B-937A-8E71392276B4}" srcOrd="0" destOrd="0" presId="urn:microsoft.com/office/officeart/2005/8/layout/vList2"/>
    <dgm:cxn modelId="{B35D4898-61CC-3542-A506-9D83A36024F8}" type="presOf" srcId="{935B00FD-C702-48C0-88C6-89E7160C8258}" destId="{8CC54A1A-C5F0-E949-8A92-63D9D6AF0384}" srcOrd="0" destOrd="0" presId="urn:microsoft.com/office/officeart/2005/8/layout/vList2"/>
    <dgm:cxn modelId="{0C8302BB-A76C-4830-A550-BF2F750FA0F6}" srcId="{935B00FD-C702-48C0-88C6-89E7160C8258}" destId="{399D95AE-D80B-4153-A839-7DD4F0E55DEF}" srcOrd="3" destOrd="0" parTransId="{A4FB7E20-C24C-4DAA-B94F-C3586191F81B}" sibTransId="{5E1850E5-2C63-4FC4-9C78-4D199181D151}"/>
    <dgm:cxn modelId="{E42B77C1-30D7-354C-8CC1-6364343EAA93}" type="presOf" srcId="{84037387-A930-4733-B01B-51DA75536643}" destId="{59B6C6D0-2454-A541-B6A3-52D773E15815}" srcOrd="0" destOrd="0" presId="urn:microsoft.com/office/officeart/2005/8/layout/vList2"/>
    <dgm:cxn modelId="{4A7F05D6-CFB0-4ABD-82C1-C035EF1114D6}" srcId="{935B00FD-C702-48C0-88C6-89E7160C8258}" destId="{84037387-A930-4733-B01B-51DA75536643}" srcOrd="2" destOrd="0" parTransId="{49298191-688D-44AA-90DC-5DBCC0D47EE2}" sibTransId="{56F2E3F9-BC21-4ABD-AF48-F9F752605692}"/>
    <dgm:cxn modelId="{DCF4EFEC-6A58-4402-9C8B-46D00CC70D7D}" srcId="{935B00FD-C702-48C0-88C6-89E7160C8258}" destId="{41E98BE5-9736-4552-8CE7-0CC6C2BACCA4}" srcOrd="0" destOrd="0" parTransId="{2471CE2B-316F-43F0-A8F1-7C151C9F5294}" sibTransId="{D6C853FF-7AC9-4C4A-9B40-0D227E25CD1C}"/>
    <dgm:cxn modelId="{90084D4D-79C8-DE47-98A9-D29AC980F023}" type="presParOf" srcId="{8CC54A1A-C5F0-E949-8A92-63D9D6AF0384}" destId="{AC482324-0E12-C54B-8E5C-5ECD041D663F}" srcOrd="0" destOrd="0" presId="urn:microsoft.com/office/officeart/2005/8/layout/vList2"/>
    <dgm:cxn modelId="{A281A3C8-B555-294E-840D-8C4B6BE4EB81}" type="presParOf" srcId="{8CC54A1A-C5F0-E949-8A92-63D9D6AF0384}" destId="{8F78025D-06C8-2E45-88F7-FEA5ABCD888B}" srcOrd="1" destOrd="0" presId="urn:microsoft.com/office/officeart/2005/8/layout/vList2"/>
    <dgm:cxn modelId="{985DBDA5-513C-BE42-A47F-CDFFD0BBB8A3}" type="presParOf" srcId="{8CC54A1A-C5F0-E949-8A92-63D9D6AF0384}" destId="{47AAD195-BED7-8D4B-937A-8E71392276B4}" srcOrd="2" destOrd="0" presId="urn:microsoft.com/office/officeart/2005/8/layout/vList2"/>
    <dgm:cxn modelId="{214406F1-1660-5741-A399-C00113E9F7B3}" type="presParOf" srcId="{8CC54A1A-C5F0-E949-8A92-63D9D6AF0384}" destId="{D455964D-32DC-2145-81E0-AB3CCAEDBF3E}" srcOrd="3" destOrd="0" presId="urn:microsoft.com/office/officeart/2005/8/layout/vList2"/>
    <dgm:cxn modelId="{ED72A655-93E6-3643-9C13-67435F2D665E}" type="presParOf" srcId="{8CC54A1A-C5F0-E949-8A92-63D9D6AF0384}" destId="{59B6C6D0-2454-A541-B6A3-52D773E15815}" srcOrd="4" destOrd="0" presId="urn:microsoft.com/office/officeart/2005/8/layout/vList2"/>
    <dgm:cxn modelId="{C854B46F-9B47-7342-BB1A-F3DBF2590CF3}" type="presParOf" srcId="{8CC54A1A-C5F0-E949-8A92-63D9D6AF0384}" destId="{947702E8-E899-334C-8875-06D8A10123B0}" srcOrd="5" destOrd="0" presId="urn:microsoft.com/office/officeart/2005/8/layout/vList2"/>
    <dgm:cxn modelId="{8EB68A6A-81B8-5945-A13B-266EC4A10EA6}" type="presParOf" srcId="{8CC54A1A-C5F0-E949-8A92-63D9D6AF0384}" destId="{B7D16E25-D6E6-654A-8E3B-6BE37F75AB0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307DB4-7C28-4642-BFF8-8A5A596A80A8}">
      <dsp:nvSpPr>
        <dsp:cNvPr id="0" name=""/>
        <dsp:cNvSpPr/>
      </dsp:nvSpPr>
      <dsp:spPr>
        <a:xfrm>
          <a:off x="82613" y="1727046"/>
          <a:ext cx="897246" cy="897246"/>
        </a:xfrm>
        <a:prstGeom prst="ellipse">
          <a:avLst/>
        </a:prstGeom>
        <a:solidFill>
          <a:schemeClr val="bg2">
            <a:lumMod val="90000"/>
          </a:schemeClr>
        </a:solidFill>
        <a:ln>
          <a:noFill/>
        </a:ln>
        <a:effectLst/>
      </dsp:spPr>
      <dsp:style>
        <a:lnRef idx="0">
          <a:scrgbClr r="0" g="0" b="0"/>
        </a:lnRef>
        <a:fillRef idx="1">
          <a:scrgbClr r="0" g="0" b="0"/>
        </a:fillRef>
        <a:effectRef idx="0">
          <a:scrgbClr r="0" g="0" b="0"/>
        </a:effectRef>
        <a:fontRef idx="minor"/>
      </dsp:style>
    </dsp:sp>
    <dsp:sp modelId="{15738767-A44A-4161-957F-FEFBB61D25E8}">
      <dsp:nvSpPr>
        <dsp:cNvPr id="0" name=""/>
        <dsp:cNvSpPr/>
      </dsp:nvSpPr>
      <dsp:spPr>
        <a:xfrm>
          <a:off x="271034" y="1915467"/>
          <a:ext cx="520402" cy="520402"/>
        </a:xfrm>
        <a:prstGeom prst="rect">
          <a:avLst/>
        </a:prstGeom>
        <a:blipFill>
          <a:blip xmlns:r="http://schemas.openxmlformats.org/officeDocument/2006/relationships" r:embed="rId1">
            <a:extLst>
              <a:ext uri="{28A0092B-C50C-407E-A947-70E740481C1C}">
                <a14:useLocalDpi xmlns:a14="http://schemas.microsoft.com/office/drawing/2010/main"/>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0AD056E-1723-43CB-B1D8-E7F15FEFE7A4}">
      <dsp:nvSpPr>
        <dsp:cNvPr id="0" name=""/>
        <dsp:cNvSpPr/>
      </dsp:nvSpPr>
      <dsp:spPr>
        <a:xfrm>
          <a:off x="1172126"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AU" sz="1900" i="0" kern="1200"/>
            <a:t>Classification (whole sentence or each word in a sentence)</a:t>
          </a:r>
          <a:endParaRPr lang="en-US" sz="1900" kern="1200"/>
        </a:p>
      </dsp:txBody>
      <dsp:txXfrm>
        <a:off x="1172126" y="1727046"/>
        <a:ext cx="2114937" cy="897246"/>
      </dsp:txXfrm>
    </dsp:sp>
    <dsp:sp modelId="{3ADBCC1A-23B8-4D93-BD33-F6BE0CE0FE23}">
      <dsp:nvSpPr>
        <dsp:cNvPr id="0" name=""/>
        <dsp:cNvSpPr/>
      </dsp:nvSpPr>
      <dsp:spPr>
        <a:xfrm>
          <a:off x="3655575" y="1727046"/>
          <a:ext cx="897246" cy="897246"/>
        </a:xfrm>
        <a:prstGeom prst="ellipse">
          <a:avLst/>
        </a:prstGeom>
        <a:solidFill>
          <a:schemeClr val="accent5">
            <a:lumMod val="40000"/>
            <a:lumOff val="60000"/>
          </a:schemeClr>
        </a:solidFill>
        <a:ln>
          <a:noFill/>
        </a:ln>
        <a:effectLst/>
      </dsp:spPr>
      <dsp:style>
        <a:lnRef idx="0">
          <a:scrgbClr r="0" g="0" b="0"/>
        </a:lnRef>
        <a:fillRef idx="1">
          <a:scrgbClr r="0" g="0" b="0"/>
        </a:fillRef>
        <a:effectRef idx="0">
          <a:scrgbClr r="0" g="0" b="0"/>
        </a:effectRef>
        <a:fontRef idx="minor"/>
      </dsp:style>
    </dsp:sp>
    <dsp:sp modelId="{EDFB0ACA-AD68-48F1-8D30-508A80835737}">
      <dsp:nvSpPr>
        <dsp:cNvPr id="0" name=""/>
        <dsp:cNvSpPr/>
      </dsp:nvSpPr>
      <dsp:spPr>
        <a:xfrm>
          <a:off x="3843996" y="1915467"/>
          <a:ext cx="520402" cy="520402"/>
        </a:xfrm>
        <a:prstGeom prst="rect">
          <a:avLst/>
        </a:prstGeom>
        <a:blipFill>
          <a:blip xmlns:r="http://schemas.openxmlformats.org/officeDocument/2006/relationships"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4BE5C25-69A6-47C4-97E3-1A13AD3415A8}">
      <dsp:nvSpPr>
        <dsp:cNvPr id="0" name=""/>
        <dsp:cNvSpPr/>
      </dsp:nvSpPr>
      <dsp:spPr>
        <a:xfrm>
          <a:off x="4745088"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AU" sz="1900" i="0" kern="1200"/>
            <a:t>Generating text</a:t>
          </a:r>
          <a:endParaRPr lang="en-US" sz="1900" kern="1200"/>
        </a:p>
      </dsp:txBody>
      <dsp:txXfrm>
        <a:off x="4745088" y="1727046"/>
        <a:ext cx="2114937" cy="897246"/>
      </dsp:txXfrm>
    </dsp:sp>
    <dsp:sp modelId="{F8E29316-4D7E-43FF-A2EB-39585C1B448F}">
      <dsp:nvSpPr>
        <dsp:cNvPr id="0" name=""/>
        <dsp:cNvSpPr/>
      </dsp:nvSpPr>
      <dsp:spPr>
        <a:xfrm>
          <a:off x="7228536" y="1727046"/>
          <a:ext cx="897246" cy="897246"/>
        </a:xfrm>
        <a:prstGeom prst="ellipse">
          <a:avLst/>
        </a:prstGeom>
        <a:solidFill>
          <a:schemeClr val="accent2">
            <a:lumMod val="60000"/>
            <a:lumOff val="40000"/>
          </a:schemeClr>
        </a:solidFill>
        <a:ln>
          <a:noFill/>
        </a:ln>
        <a:effectLst/>
      </dsp:spPr>
      <dsp:style>
        <a:lnRef idx="0">
          <a:scrgbClr r="0" g="0" b="0"/>
        </a:lnRef>
        <a:fillRef idx="1">
          <a:scrgbClr r="0" g="0" b="0"/>
        </a:fillRef>
        <a:effectRef idx="0">
          <a:scrgbClr r="0" g="0" b="0"/>
        </a:effectRef>
        <a:fontRef idx="minor"/>
      </dsp:style>
    </dsp:sp>
    <dsp:sp modelId="{5C17E203-569E-4A4C-BC0B-5CEB1090ED71}">
      <dsp:nvSpPr>
        <dsp:cNvPr id="0" name=""/>
        <dsp:cNvSpPr/>
      </dsp:nvSpPr>
      <dsp:spPr>
        <a:xfrm>
          <a:off x="7416958" y="1915467"/>
          <a:ext cx="520402" cy="520402"/>
        </a:xfrm>
        <a:prstGeom prst="rect">
          <a:avLst/>
        </a:prstGeom>
        <a:blipFill>
          <a:blip xmlns:r="http://schemas.openxmlformats.org/officeDocument/2006/relationships"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CC36B-A3F5-4942-83EE-6EB0BAD38A9F}">
      <dsp:nvSpPr>
        <dsp:cNvPr id="0" name=""/>
        <dsp:cNvSpPr/>
      </dsp:nvSpPr>
      <dsp:spPr>
        <a:xfrm>
          <a:off x="8318049" y="1727046"/>
          <a:ext cx="2114937" cy="89724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44550">
            <a:lnSpc>
              <a:spcPct val="100000"/>
            </a:lnSpc>
            <a:spcBef>
              <a:spcPct val="0"/>
            </a:spcBef>
            <a:spcAft>
              <a:spcPct val="35000"/>
            </a:spcAft>
            <a:buNone/>
          </a:pPr>
          <a:r>
            <a:rPr lang="en-AU" sz="1900" i="0" kern="1200"/>
            <a:t>Knowledge extraction </a:t>
          </a:r>
          <a:endParaRPr lang="en-US" sz="1900" kern="1200"/>
        </a:p>
      </dsp:txBody>
      <dsp:txXfrm>
        <a:off x="8318049" y="1727046"/>
        <a:ext cx="2114937" cy="8972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482324-0E12-C54B-8E5C-5ECD041D663F}">
      <dsp:nvSpPr>
        <dsp:cNvPr id="0" name=""/>
        <dsp:cNvSpPr/>
      </dsp:nvSpPr>
      <dsp:spPr>
        <a:xfrm>
          <a:off x="0" y="78669"/>
          <a:ext cx="10515600" cy="994500"/>
        </a:xfrm>
        <a:prstGeom prst="roundRect">
          <a:avLst/>
        </a:prstGeom>
        <a:solidFill>
          <a:schemeClr val="accent4"/>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b="1" kern="1200" dirty="0"/>
            <a:t>Entity Recognition:</a:t>
          </a:r>
          <a:r>
            <a:rPr lang="en-AU" sz="2500" kern="1200" dirty="0"/>
            <a:t> Identifying key entities such as people, organizations, locations, etc.</a:t>
          </a:r>
          <a:endParaRPr lang="en-US" sz="2500" kern="1200" dirty="0"/>
        </a:p>
      </dsp:txBody>
      <dsp:txXfrm>
        <a:off x="48547" y="127216"/>
        <a:ext cx="10418506" cy="897406"/>
      </dsp:txXfrm>
    </dsp:sp>
    <dsp:sp modelId="{47AAD195-BED7-8D4B-937A-8E71392276B4}">
      <dsp:nvSpPr>
        <dsp:cNvPr id="0" name=""/>
        <dsp:cNvSpPr/>
      </dsp:nvSpPr>
      <dsp:spPr>
        <a:xfrm>
          <a:off x="0" y="1145169"/>
          <a:ext cx="10515600" cy="994500"/>
        </a:xfrm>
        <a:prstGeom prst="roundRect">
          <a:avLst/>
        </a:prstGeom>
        <a:solidFill>
          <a:schemeClr val="tx1">
            <a:lumMod val="50000"/>
            <a:lumOff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b="1" kern="1200" dirty="0"/>
            <a:t>Relation Extraction:</a:t>
          </a:r>
          <a:r>
            <a:rPr lang="en-AU" sz="2500" kern="1200" dirty="0"/>
            <a:t> Identifying relationships between entities, such as "John works at Company X."</a:t>
          </a:r>
          <a:endParaRPr lang="en-US" sz="2500" kern="1200" dirty="0"/>
        </a:p>
      </dsp:txBody>
      <dsp:txXfrm>
        <a:off x="48547" y="1193716"/>
        <a:ext cx="10418506" cy="897406"/>
      </dsp:txXfrm>
    </dsp:sp>
    <dsp:sp modelId="{59B6C6D0-2454-A541-B6A3-52D773E15815}">
      <dsp:nvSpPr>
        <dsp:cNvPr id="0" name=""/>
        <dsp:cNvSpPr/>
      </dsp:nvSpPr>
      <dsp:spPr>
        <a:xfrm>
          <a:off x="0" y="2211669"/>
          <a:ext cx="10515600" cy="994500"/>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b="1" kern="1200" dirty="0"/>
            <a:t>Event Extraction:</a:t>
          </a:r>
          <a:r>
            <a:rPr lang="en-AU" sz="2500" kern="1200" dirty="0"/>
            <a:t> Detecting events and the entities involved, such as "Conference held in Paris."</a:t>
          </a:r>
          <a:endParaRPr lang="en-US" sz="2500" kern="1200" dirty="0"/>
        </a:p>
      </dsp:txBody>
      <dsp:txXfrm>
        <a:off x="48547" y="2260216"/>
        <a:ext cx="10418506" cy="897406"/>
      </dsp:txXfrm>
    </dsp:sp>
    <dsp:sp modelId="{B7D16E25-D6E6-654A-8E3B-6BE37F75AB04}">
      <dsp:nvSpPr>
        <dsp:cNvPr id="0" name=""/>
        <dsp:cNvSpPr/>
      </dsp:nvSpPr>
      <dsp:spPr>
        <a:xfrm>
          <a:off x="0" y="3278169"/>
          <a:ext cx="10515600" cy="994500"/>
        </a:xfrm>
        <a:prstGeom prst="roundRect">
          <a:avLst/>
        </a:prstGeom>
        <a:solidFill>
          <a:schemeClr val="accent6">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en-AU" sz="2500" b="1" kern="1200" dirty="0"/>
            <a:t>Fact Extraction:</a:t>
          </a:r>
          <a:r>
            <a:rPr lang="en-AU" sz="2500" kern="1200" dirty="0"/>
            <a:t> Extracting specific facts or assertions from text, like "The Eiffel Tower is in Paris."</a:t>
          </a:r>
          <a:endParaRPr lang="en-US" sz="2500" kern="1200" dirty="0"/>
        </a:p>
      </dsp:txBody>
      <dsp:txXfrm>
        <a:off x="48547" y="3326716"/>
        <a:ext cx="10418506" cy="897406"/>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297723-8FD7-C049-ADD7-85CCBBCD7725}" type="datetimeFigureOut">
              <a:rPr lang="en-US" smtClean="0"/>
              <a:t>8/18/24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B59791-1E8A-F244-ACD1-F26227559216}" type="slidenum">
              <a:rPr lang="en-US" smtClean="0"/>
              <a:t>‹#›</a:t>
            </a:fld>
            <a:endParaRPr lang="en-US"/>
          </a:p>
        </p:txBody>
      </p:sp>
    </p:spTree>
    <p:extLst>
      <p:ext uri="{BB962C8B-B14F-4D97-AF65-F5344CB8AC3E}">
        <p14:creationId xmlns:p14="http://schemas.microsoft.com/office/powerpoint/2010/main" val="1324274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rPr>
              <a:t>Benefits to Social Sciences: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rPr>
              <a:t>Scale:</a:t>
            </a:r>
            <a:r>
              <a:rPr lang="en-AU" sz="1800" kern="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AU"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Analyze</a:t>
            </a:r>
            <a:r>
              <a:rPr lang="en-AU" sz="1800" kern="0" dirty="0">
                <a:effectLst/>
                <a:latin typeface="Times New Roman" panose="02020603050405020304" pitchFamily="18" charset="0"/>
                <a:ea typeface="Times New Roman" panose="02020603050405020304" pitchFamily="18" charset="0"/>
                <a:cs typeface="Times New Roman" panose="02020603050405020304" pitchFamily="18" charset="0"/>
              </a:rPr>
              <a:t> vast amounts of text that would be impossible manually.</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rPr>
              <a:t>Insight:</a:t>
            </a:r>
            <a:r>
              <a:rPr lang="en-AU" sz="1800" kern="0" dirty="0">
                <a:effectLst/>
                <a:latin typeface="Times New Roman" panose="02020603050405020304" pitchFamily="18" charset="0"/>
                <a:ea typeface="Times New Roman" panose="02020603050405020304" pitchFamily="18" charset="0"/>
                <a:cs typeface="Times New Roman" panose="02020603050405020304" pitchFamily="18" charset="0"/>
              </a:rPr>
              <a:t> Uncover patterns, trends, and insights from unstructured data.</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buSzPts val="1000"/>
              <a:buFont typeface="Symbol" pitchFamily="2" charset="2"/>
              <a:buChar char=""/>
              <a:tabLst>
                <a:tab pos="457200" algn="l"/>
              </a:tabLst>
            </a:pPr>
            <a:r>
              <a:rPr lang="en-AU" sz="1800" b="1" kern="0" dirty="0">
                <a:effectLst/>
                <a:latin typeface="Times New Roman" panose="02020603050405020304" pitchFamily="18" charset="0"/>
                <a:ea typeface="Times New Roman" panose="02020603050405020304" pitchFamily="18" charset="0"/>
                <a:cs typeface="Times New Roman" panose="02020603050405020304" pitchFamily="18" charset="0"/>
              </a:rPr>
              <a:t>Efficiency:</a:t>
            </a:r>
            <a:r>
              <a:rPr lang="en-AU" sz="1800" kern="0" dirty="0">
                <a:effectLst/>
                <a:latin typeface="Times New Roman" panose="02020603050405020304" pitchFamily="18" charset="0"/>
                <a:ea typeface="Times New Roman" panose="02020603050405020304" pitchFamily="18" charset="0"/>
                <a:cs typeface="Times New Roman" panose="02020603050405020304" pitchFamily="18" charset="0"/>
              </a:rPr>
              <a:t> Automate and speed up qualitative data analysis.</a:t>
            </a:r>
            <a:endParaRPr lang="en-AU" sz="1800" kern="100" dirty="0">
              <a:effectLst/>
              <a:latin typeface="Aptos" panose="020B0004020202020204" pitchFamily="34" charset="0"/>
              <a:ea typeface="Aptos" panose="020B000402020202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3</a:t>
            </a:fld>
            <a:endParaRPr lang="en-US"/>
          </a:p>
        </p:txBody>
      </p:sp>
    </p:spTree>
    <p:extLst>
      <p:ext uri="{BB962C8B-B14F-4D97-AF65-F5344CB8AC3E}">
        <p14:creationId xmlns:p14="http://schemas.microsoft.com/office/powerpoint/2010/main" val="1577613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Impact of Model Size and Context on Applications</a:t>
            </a:r>
          </a:p>
          <a:p>
            <a:pPr>
              <a:buFont typeface="Arial" panose="020B0604020202020204" pitchFamily="34" charset="0"/>
              <a:buChar char="•"/>
            </a:pPr>
            <a:r>
              <a:rPr lang="en-AU" b="1" dirty="0"/>
              <a:t>Generative Capabilities:</a:t>
            </a:r>
            <a:r>
              <a:rPr lang="en-AU" dirty="0"/>
              <a:t> Larger models with longer context windows are better at generating coherent, contextually relevant text over long passages. This is crucial for applications like long-form content generation, complex question answering, or generating code that requires understanding of an entire codebase.</a:t>
            </a:r>
          </a:p>
          <a:p>
            <a:pPr>
              <a:buFont typeface="Arial" panose="020B0604020202020204" pitchFamily="34" charset="0"/>
              <a:buChar char="•"/>
            </a:pPr>
            <a:r>
              <a:rPr lang="en-AU" b="1" dirty="0"/>
              <a:t>Understanding Nuance and Context:</a:t>
            </a:r>
            <a:r>
              <a:rPr lang="en-AU" dirty="0"/>
              <a:t> A large number of parameters combined with a significant context window enables the model to capture more nuanced meanings and context, which is vital for applications in legal, medical, or technical domains where precision is key.</a:t>
            </a:r>
          </a:p>
          <a:p>
            <a:pPr>
              <a:buFont typeface="Arial" panose="020B0604020202020204" pitchFamily="34" charset="0"/>
              <a:buChar char="•"/>
            </a:pPr>
            <a:r>
              <a:rPr lang="en-AU" b="1" dirty="0"/>
              <a:t>Scalability and Deployment:</a:t>
            </a:r>
            <a:r>
              <a:rPr lang="en-AU" dirty="0"/>
              <a:t> The practical aspects of deploying large models in real-world applications require balancing the model size with the infrastructure available. This includes considerations for edge computing, cloud deployment, and real-time processing needs.</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13</a:t>
            </a:fld>
            <a:endParaRPr lang="en-US"/>
          </a:p>
        </p:txBody>
      </p:sp>
    </p:spTree>
    <p:extLst>
      <p:ext uri="{BB962C8B-B14F-4D97-AF65-F5344CB8AC3E}">
        <p14:creationId xmlns:p14="http://schemas.microsoft.com/office/powerpoint/2010/main" val="13059513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Zero-shot text classification in LLMs allows the model to classify text into categories without any specific training on those categories. The model uses its broad, pre-trained knowledge to understand the task described in the prompt and makes predictions based on context. Users provide a description of the classification task and possible labels, and the LLM assigns the most appropriate label to the text based on its understanding, even if it has never seen examples of that task during training. This approach enables flexible and rapid deployment across diverse tasks without the need for labeled data.</a:t>
            </a:r>
          </a:p>
        </p:txBody>
      </p:sp>
      <p:sp>
        <p:nvSpPr>
          <p:cNvPr id="4" name="Slide Number Placeholder 3"/>
          <p:cNvSpPr>
            <a:spLocks noGrp="1"/>
          </p:cNvSpPr>
          <p:nvPr>
            <p:ph type="sldNum" sz="quarter" idx="5"/>
          </p:nvPr>
        </p:nvSpPr>
        <p:spPr/>
        <p:txBody>
          <a:bodyPr/>
          <a:lstStyle/>
          <a:p>
            <a:fld id="{35B59791-1E8A-F244-ACD1-F26227559216}" type="slidenum">
              <a:rPr lang="en-US" smtClean="0"/>
              <a:t>15</a:t>
            </a:fld>
            <a:endParaRPr lang="en-US"/>
          </a:p>
        </p:txBody>
      </p:sp>
    </p:spTree>
    <p:extLst>
      <p:ext uri="{BB962C8B-B14F-4D97-AF65-F5344CB8AC3E}">
        <p14:creationId xmlns:p14="http://schemas.microsoft.com/office/powerpoint/2010/main" val="37376215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What is Text Generation?</a:t>
            </a:r>
            <a:endParaRPr lang="en-AU" dirty="0"/>
          </a:p>
          <a:p>
            <a:pPr>
              <a:buFont typeface="Arial" panose="020B0604020202020204" pitchFamily="34" charset="0"/>
              <a:buChar char="•"/>
            </a:pPr>
            <a:r>
              <a:rPr lang="en-AU" b="1" dirty="0"/>
              <a:t>Definition:</a:t>
            </a:r>
            <a:endParaRPr lang="en-AU" dirty="0"/>
          </a:p>
          <a:p>
            <a:pPr marL="742950" lvl="1" indent="-285750">
              <a:buFont typeface="Arial" panose="020B0604020202020204" pitchFamily="34" charset="0"/>
              <a:buChar char="•"/>
            </a:pPr>
            <a:r>
              <a:rPr lang="en-AU" dirty="0"/>
              <a:t>Text generation is a natural language processing (NLP) task where a model produces human-like text based on given input. The input can be anything from a simple prompt to structured data, and the output is a coherent, contextually relevant sequence of words or sentences.</a:t>
            </a:r>
          </a:p>
          <a:p>
            <a:pPr>
              <a:buFont typeface="Arial" panose="020B0604020202020204" pitchFamily="34" charset="0"/>
              <a:buChar char="•"/>
            </a:pPr>
            <a:r>
              <a:rPr lang="en-AU" b="1" dirty="0"/>
              <a:t>Goal:</a:t>
            </a:r>
            <a:endParaRPr lang="en-AU" dirty="0"/>
          </a:p>
          <a:p>
            <a:pPr marL="742950" lvl="1" indent="-285750">
              <a:buFont typeface="Arial" panose="020B0604020202020204" pitchFamily="34" charset="0"/>
              <a:buChar char="•"/>
            </a:pPr>
            <a:r>
              <a:rPr lang="en-AU" dirty="0"/>
              <a:t>The primary goal of text generation is to produce meaningful and fluent text that adheres to the input's context or constraints, often mimicking human language patterns.</a:t>
            </a:r>
          </a:p>
          <a:p>
            <a:r>
              <a:rPr lang="en-AU" b="1" dirty="0"/>
              <a:t>2. Key Applications of Text Generation:</a:t>
            </a:r>
            <a:endParaRPr lang="en-AU" dirty="0"/>
          </a:p>
          <a:p>
            <a:pPr>
              <a:buFont typeface="Arial" panose="020B0604020202020204" pitchFamily="34" charset="0"/>
              <a:buChar char="•"/>
            </a:pPr>
            <a:r>
              <a:rPr lang="en-AU" b="1" dirty="0"/>
              <a:t>Chatbots &amp; Virtual Assistants:</a:t>
            </a:r>
            <a:endParaRPr lang="en-AU" dirty="0"/>
          </a:p>
          <a:p>
            <a:pPr marL="742950" lvl="1" indent="-285750">
              <a:buFont typeface="Arial" panose="020B0604020202020204" pitchFamily="34" charset="0"/>
              <a:buChar char="•"/>
            </a:pPr>
            <a:r>
              <a:rPr lang="en-AU" dirty="0"/>
              <a:t>Generating responses to user queries in real-time, making conversations more natural.</a:t>
            </a:r>
          </a:p>
          <a:p>
            <a:pPr>
              <a:buFont typeface="Arial" panose="020B0604020202020204" pitchFamily="34" charset="0"/>
              <a:buChar char="•"/>
            </a:pPr>
            <a:r>
              <a:rPr lang="en-AU" b="1" dirty="0"/>
              <a:t>Content Creation:</a:t>
            </a:r>
            <a:endParaRPr lang="en-AU" dirty="0"/>
          </a:p>
          <a:p>
            <a:pPr marL="742950" lvl="1" indent="-285750">
              <a:buFont typeface="Arial" panose="020B0604020202020204" pitchFamily="34" charset="0"/>
              <a:buChar char="•"/>
            </a:pPr>
            <a:r>
              <a:rPr lang="en-AU" dirty="0"/>
              <a:t>Automatically generating articles, blog posts, summaries, or creative writing, assisting human writers.</a:t>
            </a:r>
          </a:p>
          <a:p>
            <a:pPr>
              <a:buFont typeface="Arial" panose="020B0604020202020204" pitchFamily="34" charset="0"/>
              <a:buChar char="•"/>
            </a:pPr>
            <a:r>
              <a:rPr lang="en-AU" b="1" dirty="0"/>
              <a:t>Machine Translation:</a:t>
            </a:r>
            <a:endParaRPr lang="en-AU" dirty="0"/>
          </a:p>
          <a:p>
            <a:pPr marL="742950" lvl="1" indent="-285750">
              <a:buFont typeface="Arial" panose="020B0604020202020204" pitchFamily="34" charset="0"/>
              <a:buChar char="•"/>
            </a:pPr>
            <a:r>
              <a:rPr lang="en-AU" dirty="0"/>
              <a:t>Converting text from one language to another, generating accurate translations.</a:t>
            </a:r>
          </a:p>
          <a:p>
            <a:pPr>
              <a:buFont typeface="Arial" panose="020B0604020202020204" pitchFamily="34" charset="0"/>
              <a:buChar char="•"/>
            </a:pPr>
            <a:r>
              <a:rPr lang="en-AU" b="1" dirty="0"/>
              <a:t>Summarization:</a:t>
            </a:r>
            <a:endParaRPr lang="en-AU" dirty="0"/>
          </a:p>
          <a:p>
            <a:pPr marL="742950" lvl="1" indent="-285750">
              <a:buFont typeface="Arial" panose="020B0604020202020204" pitchFamily="34" charset="0"/>
              <a:buChar char="•"/>
            </a:pPr>
            <a:r>
              <a:rPr lang="en-AU" dirty="0"/>
              <a:t>Producing concise summaries of long documents, extracting essential information.</a:t>
            </a:r>
          </a:p>
          <a:p>
            <a:pPr>
              <a:buFont typeface="Arial" panose="020B0604020202020204" pitchFamily="34" charset="0"/>
              <a:buChar char="•"/>
            </a:pPr>
            <a:r>
              <a:rPr lang="en-AU" b="1" dirty="0"/>
              <a:t>Code Generation:</a:t>
            </a:r>
            <a:endParaRPr lang="en-AU" dirty="0"/>
          </a:p>
          <a:p>
            <a:pPr marL="742950" lvl="1" indent="-285750">
              <a:buFont typeface="Arial" panose="020B0604020202020204" pitchFamily="34" charset="0"/>
              <a:buChar char="•"/>
            </a:pPr>
            <a:r>
              <a:rPr lang="en-AU" dirty="0"/>
              <a:t>Automatically writing code based on descriptions, useful in software development.</a:t>
            </a:r>
          </a:p>
          <a:p>
            <a:pPr>
              <a:buFont typeface="Arial" panose="020B0604020202020204" pitchFamily="34" charset="0"/>
              <a:buChar char="•"/>
            </a:pPr>
            <a:r>
              <a:rPr lang="en-AU" b="1" dirty="0"/>
              <a:t>Question Answering:</a:t>
            </a:r>
            <a:endParaRPr lang="en-AU" dirty="0"/>
          </a:p>
          <a:p>
            <a:pPr marL="742950" lvl="1" indent="-285750">
              <a:buFont typeface="Arial" panose="020B0604020202020204" pitchFamily="34" charset="0"/>
              <a:buChar char="•"/>
            </a:pPr>
            <a:r>
              <a:rPr lang="en-AU" dirty="0"/>
              <a:t>Generating detailed answers to specific questions, often using information from large databases.</a:t>
            </a:r>
          </a:p>
          <a:p>
            <a:r>
              <a:rPr lang="en-AU" b="1" dirty="0"/>
              <a:t>3. Approaches to Text Generation:</a:t>
            </a:r>
            <a:endParaRPr lang="en-AU" dirty="0"/>
          </a:p>
          <a:p>
            <a:pPr>
              <a:buFont typeface="Arial" panose="020B0604020202020204" pitchFamily="34" charset="0"/>
              <a:buChar char="•"/>
            </a:pPr>
            <a:r>
              <a:rPr lang="en-AU" b="1" dirty="0"/>
              <a:t>Rule-Based Systems:</a:t>
            </a:r>
            <a:endParaRPr lang="en-AU" dirty="0"/>
          </a:p>
          <a:p>
            <a:pPr marL="742950" lvl="1" indent="-285750">
              <a:buFont typeface="Arial" panose="020B0604020202020204" pitchFamily="34" charset="0"/>
              <a:buChar char="•"/>
            </a:pPr>
            <a:r>
              <a:rPr lang="en-AU" dirty="0"/>
              <a:t>Early methods using predefined rules and templates. Limited flexibility and creativity.</a:t>
            </a:r>
          </a:p>
          <a:p>
            <a:pPr>
              <a:buFont typeface="Arial" panose="020B0604020202020204" pitchFamily="34" charset="0"/>
              <a:buChar char="•"/>
            </a:pPr>
            <a:r>
              <a:rPr lang="en-AU" b="1" dirty="0"/>
              <a:t>Statistical Methods:</a:t>
            </a:r>
            <a:endParaRPr lang="en-AU" dirty="0"/>
          </a:p>
          <a:p>
            <a:pPr marL="742950" lvl="1" indent="-285750">
              <a:buFont typeface="Arial" panose="020B0604020202020204" pitchFamily="34" charset="0"/>
              <a:buChar char="•"/>
            </a:pPr>
            <a:r>
              <a:rPr lang="en-AU" dirty="0"/>
              <a:t>Methods like N-grams, which generate text based on statistical probabilities of word sequences. Improved fluency but still limited context understanding.</a:t>
            </a:r>
          </a:p>
          <a:p>
            <a:pPr>
              <a:buFont typeface="Arial" panose="020B0604020202020204" pitchFamily="34" charset="0"/>
              <a:buChar char="•"/>
            </a:pPr>
            <a:r>
              <a:rPr lang="en-AU" b="1" dirty="0"/>
              <a:t>Neural Network Models:</a:t>
            </a:r>
            <a:endParaRPr lang="en-AU" dirty="0"/>
          </a:p>
          <a:p>
            <a:pPr marL="742950" lvl="1" indent="-285750">
              <a:buFont typeface="Arial" panose="020B0604020202020204" pitchFamily="34" charset="0"/>
              <a:buChar char="•"/>
            </a:pPr>
            <a:r>
              <a:rPr lang="en-AU" dirty="0"/>
              <a:t>Modern approaches using deep learning models like Recurrent Neural Networks (RNNs), Long Short-Term Memory (LSTM), and more recently, Transformers.</a:t>
            </a:r>
          </a:p>
          <a:p>
            <a:pPr marL="742950" lvl="1" indent="-285750">
              <a:buFont typeface="Arial" panose="020B0604020202020204" pitchFamily="34" charset="0"/>
              <a:buChar char="•"/>
            </a:pPr>
            <a:r>
              <a:rPr lang="en-AU" b="1" dirty="0"/>
              <a:t>Transformers:</a:t>
            </a:r>
            <a:endParaRPr lang="en-AU" dirty="0"/>
          </a:p>
          <a:p>
            <a:pPr marL="1143000" lvl="2" indent="-228600">
              <a:buFont typeface="Arial" panose="020B0604020202020204" pitchFamily="34" charset="0"/>
              <a:buChar char="•"/>
            </a:pPr>
            <a:r>
              <a:rPr lang="en-AU" dirty="0"/>
              <a:t>Powerful models like GPT (Generative Pre-trained Transformer), BERT (Bidirectional Encoder Representations from Transformers), and BART (Bidirectional and Auto-Regressive Transformers) have revolutionized text generation by understanding and generating text in a highly contextual and coherent manner.</a:t>
            </a:r>
          </a:p>
          <a:p>
            <a:r>
              <a:rPr lang="en-AU" b="1" dirty="0"/>
              <a:t>4. Challenges in Text Generation:</a:t>
            </a:r>
            <a:endParaRPr lang="en-AU" dirty="0"/>
          </a:p>
          <a:p>
            <a:pPr>
              <a:buFont typeface="Arial" panose="020B0604020202020204" pitchFamily="34" charset="0"/>
              <a:buChar char="•"/>
            </a:pPr>
            <a:r>
              <a:rPr lang="en-AU" b="1" dirty="0"/>
              <a:t>Coherence:</a:t>
            </a:r>
            <a:endParaRPr lang="en-AU" dirty="0"/>
          </a:p>
          <a:p>
            <a:pPr marL="742950" lvl="1" indent="-285750">
              <a:buFont typeface="Arial" panose="020B0604020202020204" pitchFamily="34" charset="0"/>
              <a:buChar char="•"/>
            </a:pPr>
            <a:r>
              <a:rPr lang="en-AU" dirty="0"/>
              <a:t>Ensuring that the generated text makes sense throughout and maintains logical consistency.</a:t>
            </a:r>
          </a:p>
          <a:p>
            <a:pPr>
              <a:buFont typeface="Arial" panose="020B0604020202020204" pitchFamily="34" charset="0"/>
              <a:buChar char="•"/>
            </a:pPr>
            <a:r>
              <a:rPr lang="en-AU" b="1" dirty="0"/>
              <a:t>Contextual Relevance:</a:t>
            </a:r>
            <a:endParaRPr lang="en-AU" dirty="0"/>
          </a:p>
          <a:p>
            <a:pPr marL="742950" lvl="1" indent="-285750">
              <a:buFont typeface="Arial" panose="020B0604020202020204" pitchFamily="34" charset="0"/>
              <a:buChar char="•"/>
            </a:pPr>
            <a:r>
              <a:rPr lang="en-AU" dirty="0"/>
              <a:t>Keeping the output relevant to the input or prompt, especially when generating longer texts.</a:t>
            </a:r>
          </a:p>
          <a:p>
            <a:pPr>
              <a:buFont typeface="Arial" panose="020B0604020202020204" pitchFamily="34" charset="0"/>
              <a:buChar char="•"/>
            </a:pPr>
            <a:r>
              <a:rPr lang="en-AU" b="1" dirty="0"/>
              <a:t>Factual Accuracy:</a:t>
            </a:r>
            <a:endParaRPr lang="en-AU" dirty="0"/>
          </a:p>
          <a:p>
            <a:pPr marL="742950" lvl="1" indent="-285750">
              <a:buFont typeface="Arial" panose="020B0604020202020204" pitchFamily="34" charset="0"/>
              <a:buChar char="•"/>
            </a:pPr>
            <a:r>
              <a:rPr lang="en-AU" dirty="0"/>
              <a:t>Avoiding the generation of incorrect or misleading information, often referred to as "hallucinations."</a:t>
            </a:r>
          </a:p>
          <a:p>
            <a:pPr>
              <a:buFont typeface="Arial" panose="020B0604020202020204" pitchFamily="34" charset="0"/>
              <a:buChar char="•"/>
            </a:pPr>
            <a:r>
              <a:rPr lang="en-AU" b="1" dirty="0"/>
              <a:t>Bias &amp; Ethics:</a:t>
            </a:r>
            <a:endParaRPr lang="en-AU" dirty="0"/>
          </a:p>
          <a:p>
            <a:pPr marL="742950" lvl="1" indent="-285750">
              <a:buFont typeface="Arial" panose="020B0604020202020204" pitchFamily="34" charset="0"/>
              <a:buChar char="•"/>
            </a:pPr>
            <a:r>
              <a:rPr lang="en-AU" dirty="0"/>
              <a:t>Addressing potential biases in generated content and ensuring ethical use, particularly in sensitive contexts.</a:t>
            </a:r>
          </a:p>
          <a:p>
            <a:pPr>
              <a:buFont typeface="Arial" panose="020B0604020202020204" pitchFamily="34" charset="0"/>
              <a:buChar char="•"/>
            </a:pPr>
            <a:r>
              <a:rPr lang="en-AU" b="1" dirty="0"/>
              <a:t>Diversity:</a:t>
            </a:r>
            <a:endParaRPr lang="en-AU" dirty="0"/>
          </a:p>
          <a:p>
            <a:pPr marL="742950" lvl="1" indent="-285750">
              <a:buFont typeface="Arial" panose="020B0604020202020204" pitchFamily="34" charset="0"/>
              <a:buChar char="•"/>
            </a:pPr>
            <a:r>
              <a:rPr lang="en-AU" dirty="0"/>
              <a:t>Generating varied and creative outputs without repetition or redundancy.</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19</a:t>
            </a:fld>
            <a:endParaRPr lang="en-US"/>
          </a:p>
        </p:txBody>
      </p:sp>
    </p:spTree>
    <p:extLst>
      <p:ext uri="{BB962C8B-B14F-4D97-AF65-F5344CB8AC3E}">
        <p14:creationId xmlns:p14="http://schemas.microsoft.com/office/powerpoint/2010/main" val="25652728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1. Early Days of NLP:</a:t>
            </a:r>
            <a:endParaRPr lang="en-AU" dirty="0"/>
          </a:p>
          <a:p>
            <a:pPr>
              <a:buFont typeface="Arial" panose="020B0604020202020204" pitchFamily="34" charset="0"/>
              <a:buChar char="•"/>
            </a:pPr>
            <a:r>
              <a:rPr lang="en-AU" b="1" dirty="0"/>
              <a:t>1950s-1980s:</a:t>
            </a:r>
            <a:r>
              <a:rPr lang="en-AU" dirty="0"/>
              <a:t> Rule-based systems and symbolic AI. Early methods relied on handcrafted rules and simple statistical models.</a:t>
            </a:r>
          </a:p>
          <a:p>
            <a:pPr>
              <a:buFont typeface="Arial" panose="020B0604020202020204" pitchFamily="34" charset="0"/>
              <a:buChar char="•"/>
            </a:pPr>
            <a:r>
              <a:rPr lang="en-AU" b="1" dirty="0"/>
              <a:t>Limitations:</a:t>
            </a:r>
            <a:r>
              <a:rPr lang="en-AU" dirty="0"/>
              <a:t> Limited scalability, difficulty in handling complex language nuances, and high dependency on domain-specific knowledge.</a:t>
            </a:r>
          </a:p>
          <a:p>
            <a:endParaRPr lang="en-AU" b="1" dirty="0"/>
          </a:p>
          <a:p>
            <a:r>
              <a:rPr lang="en-AU" b="1" dirty="0"/>
              <a:t>2. Statistical NLP:</a:t>
            </a:r>
            <a:endParaRPr lang="en-AU" dirty="0"/>
          </a:p>
          <a:p>
            <a:pPr>
              <a:buFont typeface="Arial" panose="020B0604020202020204" pitchFamily="34" charset="0"/>
              <a:buChar char="•"/>
            </a:pPr>
            <a:r>
              <a:rPr lang="en-AU" b="1" dirty="0"/>
              <a:t>1990s-2000s:</a:t>
            </a:r>
            <a:r>
              <a:rPr lang="en-AU" dirty="0"/>
              <a:t> Introduction of probabilistic models like Hidden Markov Models (HMMs) and Statistical Machine Translation (SMT).</a:t>
            </a:r>
          </a:p>
          <a:p>
            <a:pPr>
              <a:buFont typeface="Arial" panose="020B0604020202020204" pitchFamily="34" charset="0"/>
              <a:buChar char="•"/>
            </a:pPr>
            <a:r>
              <a:rPr lang="en-AU" b="1" dirty="0"/>
              <a:t>Shift to Data-Driven Approaches:</a:t>
            </a:r>
            <a:r>
              <a:rPr lang="en-AU" dirty="0"/>
              <a:t> Emphasis on using large text corpora for training models.</a:t>
            </a:r>
          </a:p>
          <a:p>
            <a:pPr>
              <a:buFont typeface="Arial" panose="020B0604020202020204" pitchFamily="34" charset="0"/>
              <a:buChar char="•"/>
            </a:pPr>
            <a:r>
              <a:rPr lang="en-AU" b="1" dirty="0"/>
              <a:t>Limitations:</a:t>
            </a:r>
            <a:r>
              <a:rPr lang="en-AU" dirty="0"/>
              <a:t> Still struggled with context, polysemy (multiple meanings of words), and long-range dependencies.</a:t>
            </a:r>
          </a:p>
          <a:p>
            <a:endParaRPr lang="en-AU" b="1" dirty="0"/>
          </a:p>
          <a:p>
            <a:r>
              <a:rPr lang="en-AU" b="1" dirty="0"/>
              <a:t>3. Neural Networks and Deep Learning:</a:t>
            </a:r>
            <a:endParaRPr lang="en-AU" dirty="0"/>
          </a:p>
          <a:p>
            <a:pPr>
              <a:buFont typeface="Arial" panose="020B0604020202020204" pitchFamily="34" charset="0"/>
              <a:buChar char="•"/>
            </a:pPr>
            <a:r>
              <a:rPr lang="en-AU" b="1" dirty="0"/>
              <a:t>2010s:</a:t>
            </a:r>
            <a:r>
              <a:rPr lang="en-AU" dirty="0"/>
              <a:t> The rise of deep learning brought models like Word2Vec, which learned word embeddings capturing semantic meaning.</a:t>
            </a:r>
          </a:p>
          <a:p>
            <a:pPr>
              <a:buFont typeface="Arial" panose="020B0604020202020204" pitchFamily="34" charset="0"/>
              <a:buChar char="•"/>
            </a:pPr>
            <a:r>
              <a:rPr lang="en-AU" b="1" dirty="0"/>
              <a:t>Recurrent Neural Networks (RNNs) and LSTMs:</a:t>
            </a:r>
            <a:r>
              <a:rPr lang="en-AU" dirty="0"/>
              <a:t> Improved handling of sequences but were still limited by the vanishing gradient problem.</a:t>
            </a:r>
          </a:p>
          <a:p>
            <a:pPr>
              <a:buFont typeface="Arial" panose="020B0604020202020204" pitchFamily="34" charset="0"/>
              <a:buChar char="•"/>
            </a:pPr>
            <a:r>
              <a:rPr lang="en-AU" b="1" dirty="0"/>
              <a:t>Attention Mechanisms:</a:t>
            </a:r>
            <a:r>
              <a:rPr lang="en-AU" dirty="0"/>
              <a:t> Introduced in models like Transformers, enabling the handling of long-range dependencies more effectively.</a:t>
            </a:r>
          </a:p>
          <a:p>
            <a:endParaRPr lang="en-AU" b="1" dirty="0"/>
          </a:p>
          <a:p>
            <a:r>
              <a:rPr lang="en-AU" b="1" dirty="0"/>
              <a:t>4. The Transformer Revolution:</a:t>
            </a:r>
            <a:endParaRPr lang="en-AU" dirty="0"/>
          </a:p>
          <a:p>
            <a:pPr>
              <a:buFont typeface="Arial" panose="020B0604020202020204" pitchFamily="34" charset="0"/>
              <a:buChar char="•"/>
            </a:pPr>
            <a:r>
              <a:rPr lang="en-AU" b="1" dirty="0"/>
              <a:t>2017:</a:t>
            </a:r>
            <a:r>
              <a:rPr lang="en-AU" dirty="0"/>
              <a:t> Introduction of the Transformer model by Vaswani et al., which replaced RNNs with self-attention mechanisms.</a:t>
            </a:r>
          </a:p>
          <a:p>
            <a:pPr>
              <a:buFont typeface="Arial" panose="020B0604020202020204" pitchFamily="34" charset="0"/>
              <a:buChar char="•"/>
            </a:pPr>
            <a:r>
              <a:rPr lang="en-AU" b="1" dirty="0"/>
              <a:t>Why Transformers?</a:t>
            </a:r>
            <a:r>
              <a:rPr lang="en-AU" dirty="0"/>
              <a:t> They allow for parallelization, better handling of context, and scalability in training large datasets.</a:t>
            </a:r>
          </a:p>
          <a:p>
            <a:pPr>
              <a:buFont typeface="Arial" panose="020B0604020202020204" pitchFamily="34" charset="0"/>
              <a:buChar char="•"/>
            </a:pPr>
            <a:r>
              <a:rPr lang="en-AU" b="1" dirty="0"/>
              <a:t>Birth of Pre-trained Models:</a:t>
            </a:r>
            <a:r>
              <a:rPr lang="en-AU" dirty="0"/>
              <a:t> Models like BERT, GPT, and T5 emerged, pre-trained on vast amounts of data and fine-tuned for specific tasks.</a:t>
            </a:r>
          </a:p>
          <a:p>
            <a:endParaRPr lang="en-AU" b="1" dirty="0"/>
          </a:p>
          <a:p>
            <a:r>
              <a:rPr lang="en-AU" b="1" dirty="0"/>
              <a:t>5. Emergence of Large Language Models (LLMs):</a:t>
            </a:r>
            <a:endParaRPr lang="en-AU" dirty="0"/>
          </a:p>
          <a:p>
            <a:pPr>
              <a:buFont typeface="Arial" panose="020B0604020202020204" pitchFamily="34" charset="0"/>
              <a:buChar char="•"/>
            </a:pPr>
            <a:r>
              <a:rPr lang="en-AU" b="1" dirty="0"/>
              <a:t>2020s:</a:t>
            </a:r>
            <a:r>
              <a:rPr lang="en-AU" dirty="0"/>
              <a:t> LLMs like GPT-3, GPT-4, BERT, and others grew in scale, trained on billions of parameters.</a:t>
            </a:r>
          </a:p>
          <a:p>
            <a:pPr>
              <a:buFont typeface="Arial" panose="020B0604020202020204" pitchFamily="34" charset="0"/>
              <a:buChar char="•"/>
            </a:pPr>
            <a:r>
              <a:rPr lang="en-AU" b="1" dirty="0"/>
              <a:t>Why LLMs?</a:t>
            </a:r>
            <a:endParaRPr lang="en-AU" dirty="0"/>
          </a:p>
          <a:p>
            <a:pPr marL="742950" lvl="1" indent="-285750">
              <a:buFont typeface="Arial" panose="020B0604020202020204" pitchFamily="34" charset="0"/>
              <a:buChar char="•"/>
            </a:pPr>
            <a:r>
              <a:rPr lang="en-AU" b="1" dirty="0"/>
              <a:t>Contextual Understanding:</a:t>
            </a:r>
            <a:r>
              <a:rPr lang="en-AU" dirty="0"/>
              <a:t> LLMs can capture nuanced meanings and context over long text sequences.</a:t>
            </a:r>
          </a:p>
          <a:p>
            <a:pPr marL="742950" lvl="1" indent="-285750">
              <a:buFont typeface="Arial" panose="020B0604020202020204" pitchFamily="34" charset="0"/>
              <a:buChar char="•"/>
            </a:pPr>
            <a:r>
              <a:rPr lang="en-AU" b="1" dirty="0"/>
              <a:t>Few-shot/Zero-shot Learning:</a:t>
            </a:r>
            <a:r>
              <a:rPr lang="en-AU" dirty="0"/>
              <a:t> Ability to perform tasks with minimal or no specific training data.</a:t>
            </a:r>
          </a:p>
          <a:p>
            <a:pPr marL="742950" lvl="1" indent="-285750">
              <a:buFont typeface="Arial" panose="020B0604020202020204" pitchFamily="34" charset="0"/>
              <a:buChar char="•"/>
            </a:pPr>
            <a:r>
              <a:rPr lang="en-AU" b="1" dirty="0"/>
              <a:t>Versatility:</a:t>
            </a:r>
            <a:r>
              <a:rPr lang="en-AU" dirty="0"/>
              <a:t> LLMs can be applied across diverse NLP tasks, from translation to summarization and beyond.</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4</a:t>
            </a:fld>
            <a:endParaRPr lang="en-US"/>
          </a:p>
        </p:txBody>
      </p:sp>
    </p:spTree>
    <p:extLst>
      <p:ext uri="{BB962C8B-B14F-4D97-AF65-F5344CB8AC3E}">
        <p14:creationId xmlns:p14="http://schemas.microsoft.com/office/powerpoint/2010/main" val="36437577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1. Early Foundations of Language Models</a:t>
            </a:r>
          </a:p>
          <a:p>
            <a:pPr>
              <a:buFont typeface="Arial" panose="020B0604020202020204" pitchFamily="34" charset="0"/>
              <a:buChar char="•"/>
            </a:pPr>
            <a:r>
              <a:rPr lang="en-AU" b="1" dirty="0"/>
              <a:t>Pre-Deep Learning Era:</a:t>
            </a:r>
            <a:r>
              <a:rPr lang="en-AU" dirty="0"/>
              <a:t> Before the rise of LLMs, language models were largely based on statistical methods, such as n-grams, which predicted the probability of the next word in a sequence based on the previous words.</a:t>
            </a:r>
          </a:p>
          <a:p>
            <a:pPr>
              <a:buFont typeface="Arial" panose="020B0604020202020204" pitchFamily="34" charset="0"/>
              <a:buChar char="•"/>
            </a:pPr>
            <a:r>
              <a:rPr lang="en-AU" b="1" dirty="0"/>
              <a:t>Limitations:</a:t>
            </a:r>
            <a:r>
              <a:rPr lang="en-AU" dirty="0"/>
              <a:t> These early models were limited by their inability to capture long-range dependencies and contextual meaning, leading to a lack of depth in understanding language.</a:t>
            </a:r>
          </a:p>
          <a:p>
            <a:pPr>
              <a:buFont typeface="Arial" panose="020B0604020202020204" pitchFamily="34" charset="0"/>
              <a:buChar char="•"/>
            </a:pPr>
            <a:endParaRPr lang="en-AU" dirty="0"/>
          </a:p>
          <a:p>
            <a:r>
              <a:rPr lang="en-AU" b="1" dirty="0"/>
              <a:t>2. Introduction of Neural Networks</a:t>
            </a:r>
          </a:p>
          <a:p>
            <a:pPr>
              <a:buFont typeface="Arial" panose="020B0604020202020204" pitchFamily="34" charset="0"/>
              <a:buChar char="•"/>
            </a:pPr>
            <a:r>
              <a:rPr lang="en-AU" b="1" dirty="0"/>
              <a:t>Neural Networks:</a:t>
            </a:r>
            <a:r>
              <a:rPr lang="en-AU" dirty="0"/>
              <a:t> The introduction of neural networks, particularly Recurrent Neural Networks (RNNs) and Long Short-Term Memory (LSTM) networks, marked a significant shift in language modeling. These models could handle sequences of words and retain context over longer text passages.</a:t>
            </a:r>
          </a:p>
          <a:p>
            <a:pPr>
              <a:buFont typeface="Arial" panose="020B0604020202020204" pitchFamily="34" charset="0"/>
              <a:buChar char="•"/>
            </a:pPr>
            <a:r>
              <a:rPr lang="en-AU" b="1" dirty="0"/>
              <a:t>Challenges:</a:t>
            </a:r>
            <a:r>
              <a:rPr lang="en-AU" dirty="0"/>
              <a:t> Despite improvements, RNNs and LSTMs struggled with long-term dependencies and were computationally intensive, limiting their scalability.</a:t>
            </a:r>
          </a:p>
          <a:p>
            <a:endParaRPr lang="en-AU" b="1" dirty="0"/>
          </a:p>
          <a:p>
            <a:r>
              <a:rPr lang="en-AU" b="1" dirty="0"/>
              <a:t>3. The Transformer Model (2017)</a:t>
            </a:r>
          </a:p>
          <a:p>
            <a:pPr>
              <a:buFont typeface="Arial" panose="020B0604020202020204" pitchFamily="34" charset="0"/>
              <a:buChar char="•"/>
            </a:pPr>
            <a:r>
              <a:rPr lang="en-AU" b="1" dirty="0"/>
              <a:t>Vaswani et al.'s Transformer:</a:t>
            </a:r>
            <a:r>
              <a:rPr lang="en-AU" dirty="0"/>
              <a:t> The introduction of the Transformer model by Vaswani et al. in 2017 was a game-changer. It replaced RNNs with self-attention mechanisms, allowing models to process entire sequences of text at once rather than word by word.</a:t>
            </a:r>
          </a:p>
          <a:p>
            <a:pPr>
              <a:buFont typeface="Arial" panose="020B0604020202020204" pitchFamily="34" charset="0"/>
              <a:buChar char="•"/>
            </a:pPr>
            <a:r>
              <a:rPr lang="en-AU" b="1" dirty="0"/>
              <a:t>Self-Attention Mechanism:</a:t>
            </a:r>
            <a:r>
              <a:rPr lang="en-AU" dirty="0"/>
              <a:t> This mechanism enabled models to focus on different parts of the input sequence simultaneously, greatly enhancing the ability to capture context and dependencies across the entire text.</a:t>
            </a:r>
          </a:p>
          <a:p>
            <a:pPr>
              <a:buFont typeface="Arial" panose="020B0604020202020204" pitchFamily="34" charset="0"/>
              <a:buChar char="•"/>
            </a:pPr>
            <a:r>
              <a:rPr lang="en-AU" b="1" dirty="0"/>
              <a:t>Parallelization:</a:t>
            </a:r>
            <a:r>
              <a:rPr lang="en-AU" dirty="0"/>
              <a:t> Transformers allowed for more efficient parallelization during training, making it possible to train much larger models on vast datasets.</a:t>
            </a:r>
          </a:p>
          <a:p>
            <a:endParaRPr lang="en-AU" b="1" dirty="0"/>
          </a:p>
          <a:p>
            <a:r>
              <a:rPr lang="en-AU" b="1" dirty="0"/>
              <a:t>4. The Rise of Pre-trained LLMs</a:t>
            </a:r>
          </a:p>
          <a:p>
            <a:pPr>
              <a:buFont typeface="Arial" panose="020B0604020202020204" pitchFamily="34" charset="0"/>
              <a:buChar char="•"/>
            </a:pPr>
            <a:r>
              <a:rPr lang="en-AU" b="1" dirty="0"/>
              <a:t>Pre-training and Fine-tuning Paradigm:</a:t>
            </a:r>
            <a:r>
              <a:rPr lang="en-AU" dirty="0"/>
              <a:t> The shift to pre-training models on large, diverse datasets and then fine-tuning them on specific tasks became the standard. This paradigm allowed models to learn general language patterns and then adapt to particular tasks with minimal additional data.</a:t>
            </a:r>
          </a:p>
          <a:p>
            <a:pPr>
              <a:buFont typeface="Arial" panose="020B0604020202020204" pitchFamily="34" charset="0"/>
              <a:buChar char="•"/>
            </a:pPr>
            <a:r>
              <a:rPr lang="en-AU" b="1" dirty="0"/>
              <a:t>BERT and GPT:</a:t>
            </a:r>
            <a:r>
              <a:rPr lang="en-AU" dirty="0"/>
              <a:t> BERT (Bidirectional Encoder Representations from Transformers) and GPT (Generative Pre-trained Transformer) were among the first LLMs to leverage this approach effectively, with GPT focusing on generative tasks and BERT on understanding tasks.</a:t>
            </a:r>
          </a:p>
          <a:p>
            <a:endParaRPr lang="en-AU" b="1" dirty="0"/>
          </a:p>
          <a:p>
            <a:r>
              <a:rPr lang="en-AU" b="1" dirty="0"/>
              <a:t>5. Scaling Up: The Era of LLMs (2020-Present)</a:t>
            </a:r>
          </a:p>
          <a:p>
            <a:pPr>
              <a:buFont typeface="Arial" panose="020B0604020202020204" pitchFamily="34" charset="0"/>
              <a:buChar char="•"/>
            </a:pPr>
            <a:r>
              <a:rPr lang="en-AU" b="1" dirty="0"/>
              <a:t>Exponential Growth in Model Size:</a:t>
            </a:r>
            <a:r>
              <a:rPr lang="en-AU" dirty="0"/>
              <a:t> Starting around 2020, there was a significant trend toward scaling up LLMs in terms of the number of parameters. GPT-3, released by </a:t>
            </a:r>
            <a:r>
              <a:rPr lang="en-AU" dirty="0" err="1"/>
              <a:t>OpenAI</a:t>
            </a:r>
            <a:r>
              <a:rPr lang="en-AU" dirty="0"/>
              <a:t>, had 175 billion parameters, setting a new benchmark for model size.</a:t>
            </a:r>
          </a:p>
          <a:p>
            <a:pPr>
              <a:buFont typeface="Arial" panose="020B0604020202020204" pitchFamily="34" charset="0"/>
              <a:buChar char="•"/>
            </a:pPr>
            <a:r>
              <a:rPr lang="en-AU" b="1" dirty="0"/>
              <a:t>Model Capabilities:</a:t>
            </a:r>
            <a:r>
              <a:rPr lang="en-AU" dirty="0"/>
              <a:t> As models grew, their capabilities expanded. LLMs like GPT-3 and GPT-4 could perform tasks with minimal or no task-specific training data, engaging in tasks like code generation, creative writing, and complex problem-solving.</a:t>
            </a:r>
          </a:p>
          <a:p>
            <a:endParaRPr lang="en-AU" b="1" dirty="0"/>
          </a:p>
          <a:p>
            <a:r>
              <a:rPr lang="en-AU" b="1" dirty="0"/>
              <a:t>6. The Impact of LLMs Beyond NLP</a:t>
            </a:r>
          </a:p>
          <a:p>
            <a:pPr>
              <a:buFont typeface="Arial" panose="020B0604020202020204" pitchFamily="34" charset="0"/>
              <a:buChar char="•"/>
            </a:pPr>
            <a:r>
              <a:rPr lang="en-AU" b="1" dirty="0"/>
              <a:t>Cross-Domain Applications:</a:t>
            </a:r>
            <a:r>
              <a:rPr lang="en-AU" dirty="0"/>
              <a:t> LLMs are now being applied beyond traditional NLP tasks, including in areas like code generation (e.g., GitHub </a:t>
            </a:r>
            <a:r>
              <a:rPr lang="en-AU" dirty="0" err="1"/>
              <a:t>Copilot</a:t>
            </a:r>
            <a:r>
              <a:rPr lang="en-AU" dirty="0"/>
              <a:t>), scientific research (e.g., AI-assisted drug discovery), and creative arts (e.g., AI-generated music and art).</a:t>
            </a:r>
          </a:p>
          <a:p>
            <a:pPr>
              <a:buFont typeface="Arial" panose="020B0604020202020204" pitchFamily="34" charset="0"/>
              <a:buChar char="•"/>
            </a:pPr>
            <a:r>
              <a:rPr lang="en-AU" b="1" dirty="0"/>
              <a:t>Ethical and Societal Implications:</a:t>
            </a:r>
            <a:r>
              <a:rPr lang="en-AU" dirty="0"/>
              <a:t> The rise of LLMs has sparked significant discussions around ethics, bias, privacy, and the societal impact of AI. The scale and power of these models raise questions about responsible use, regulation, and the potential for misuse.</a:t>
            </a:r>
          </a:p>
          <a:p>
            <a:pPr>
              <a:buFont typeface="Arial" panose="020B0604020202020204" pitchFamily="34" charset="0"/>
              <a:buChar char="•"/>
            </a:pPr>
            <a:r>
              <a:rPr lang="en-AU" b="1" dirty="0"/>
              <a:t>Democratization of AI:</a:t>
            </a:r>
            <a:r>
              <a:rPr lang="en-AU" dirty="0"/>
              <a:t> Open-access LLMs, such as those from Hugging Face, have played a key role in democratizing AI, making powerful models accessible to researchers, developers, and enthusiasts globally.</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5</a:t>
            </a:fld>
            <a:endParaRPr lang="en-US"/>
          </a:p>
        </p:txBody>
      </p:sp>
    </p:spTree>
    <p:extLst>
      <p:ext uri="{BB962C8B-B14F-4D97-AF65-F5344CB8AC3E}">
        <p14:creationId xmlns:p14="http://schemas.microsoft.com/office/powerpoint/2010/main" val="1517286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6</a:t>
            </a:fld>
            <a:endParaRPr lang="en-US"/>
          </a:p>
        </p:txBody>
      </p:sp>
    </p:spTree>
    <p:extLst>
      <p:ext uri="{BB962C8B-B14F-4D97-AF65-F5344CB8AC3E}">
        <p14:creationId xmlns:p14="http://schemas.microsoft.com/office/powerpoint/2010/main" val="4186801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8</a:t>
            </a:fld>
            <a:endParaRPr lang="en-US"/>
          </a:p>
        </p:txBody>
      </p:sp>
    </p:spTree>
    <p:extLst>
      <p:ext uri="{BB962C8B-B14F-4D97-AF65-F5344CB8AC3E}">
        <p14:creationId xmlns:p14="http://schemas.microsoft.com/office/powerpoint/2010/main" val="4140219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Number of Parameters</a:t>
            </a:r>
          </a:p>
          <a:p>
            <a:pPr>
              <a:buFont typeface="Arial" panose="020B0604020202020204" pitchFamily="34" charset="0"/>
              <a:buChar char="•"/>
            </a:pPr>
            <a:r>
              <a:rPr lang="en-AU" b="1" dirty="0"/>
              <a:t>Definition:</a:t>
            </a:r>
            <a:r>
              <a:rPr lang="en-AU" dirty="0"/>
              <a:t> Parameters are the internal variables that a model learns during the training process. They include weights and biases within the network that adjust as the model learns from data.</a:t>
            </a:r>
          </a:p>
          <a:p>
            <a:pPr>
              <a:buFont typeface="Arial" panose="020B0604020202020204" pitchFamily="34" charset="0"/>
              <a:buChar char="•"/>
            </a:pPr>
            <a:r>
              <a:rPr lang="en-AU" b="1" dirty="0"/>
              <a:t>Role in Model Capacity:</a:t>
            </a:r>
            <a:r>
              <a:rPr lang="en-AU" dirty="0"/>
              <a:t> The number of parameters is often a proxy for the model’s capacity to learn and represent data. More parameters generally mean the model can capture more complex patterns, making it more powerful for a wide range of tasks.</a:t>
            </a:r>
          </a:p>
          <a:p>
            <a:pPr>
              <a:buFont typeface="Arial" panose="020B0604020202020204" pitchFamily="34" charset="0"/>
              <a:buChar char="•"/>
            </a:pPr>
            <a:r>
              <a:rPr lang="en-AU" b="1" dirty="0"/>
              <a:t>Scalability:</a:t>
            </a:r>
            <a:r>
              <a:rPr lang="en-AU" dirty="0"/>
              <a:t> Modern LLMs, like GPT-3 or GPT-4, have hundreds of billions of parameters, which allows them to perform at state-of-the-art levels on diverse tasks. However, managing and optimizing such a large number of parameters can be challenging.</a:t>
            </a:r>
          </a:p>
          <a:p>
            <a:pPr>
              <a:buFont typeface="Arial" panose="020B0604020202020204" pitchFamily="34" charset="0"/>
              <a:buChar char="•"/>
            </a:pPr>
            <a:r>
              <a:rPr lang="en-AU" b="1" dirty="0"/>
              <a:t>Diminishing Returns:</a:t>
            </a:r>
            <a:r>
              <a:rPr lang="en-AU" dirty="0"/>
              <a:t> Beyond a certain point, increasing the number of parameters may yield diminishing returns in performance improvement while significantly increasing resource consumption.</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9</a:t>
            </a:fld>
            <a:endParaRPr lang="en-US"/>
          </a:p>
        </p:txBody>
      </p:sp>
    </p:spTree>
    <p:extLst>
      <p:ext uri="{BB962C8B-B14F-4D97-AF65-F5344CB8AC3E}">
        <p14:creationId xmlns:p14="http://schemas.microsoft.com/office/powerpoint/2010/main" val="157775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Context Window (Context Length)</a:t>
            </a:r>
          </a:p>
          <a:p>
            <a:pPr>
              <a:buFont typeface="Arial" panose="020B0604020202020204" pitchFamily="34" charset="0"/>
              <a:buChar char="•"/>
            </a:pPr>
            <a:r>
              <a:rPr lang="en-AU" b="1" dirty="0"/>
              <a:t>Definition:</a:t>
            </a:r>
            <a:r>
              <a:rPr lang="en-AU" dirty="0"/>
              <a:t> The context window refers to the maximum amount of text (or tokens) that the model can consider at once when making predictions or generating output. It determines how much input data the model can process simultaneously.</a:t>
            </a:r>
          </a:p>
          <a:p>
            <a:pPr>
              <a:buFont typeface="Arial" panose="020B0604020202020204" pitchFamily="34" charset="0"/>
              <a:buChar char="•"/>
            </a:pPr>
            <a:r>
              <a:rPr lang="en-AU" b="1" dirty="0"/>
              <a:t>Importance of Context:</a:t>
            </a:r>
            <a:r>
              <a:rPr lang="en-AU" dirty="0"/>
              <a:t> A larger context window allows the model to better understand and generate content that requires consideration of long-range dependencies, such as summarizing long documents or generating coherent paragraphs.</a:t>
            </a:r>
          </a:p>
          <a:p>
            <a:pPr>
              <a:buFont typeface="Arial" panose="020B0604020202020204" pitchFamily="34" charset="0"/>
              <a:buChar char="•"/>
            </a:pPr>
            <a:r>
              <a:rPr lang="en-AU" b="1" dirty="0"/>
              <a:t>Limitations:</a:t>
            </a:r>
            <a:r>
              <a:rPr lang="en-AU" dirty="0"/>
              <a:t> Traditional models had limited context windows, which restricted their ability to maintain coherence over longer sequences of text. Transformer models have extended this capability, but they still face practical limits due to computational costs.</a:t>
            </a:r>
          </a:p>
          <a:p>
            <a:pPr>
              <a:buFont typeface="Arial" panose="020B0604020202020204" pitchFamily="34" charset="0"/>
              <a:buChar char="•"/>
            </a:pPr>
            <a:r>
              <a:rPr lang="en-AU" b="1" dirty="0"/>
              <a:t>Advancements:</a:t>
            </a:r>
            <a:r>
              <a:rPr lang="en-AU" dirty="0"/>
              <a:t> Some modern models and techniques (like those used in GPT-4) are pushing the boundaries of context windows, allowing for much longer sequences to be processed efficiently. This is critical for applications requiring the analysis of long documents, conversations, or codebases.</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10</a:t>
            </a:fld>
            <a:endParaRPr lang="en-US"/>
          </a:p>
        </p:txBody>
      </p:sp>
    </p:spTree>
    <p:extLst>
      <p:ext uri="{BB962C8B-B14F-4D97-AF65-F5344CB8AC3E}">
        <p14:creationId xmlns:p14="http://schemas.microsoft.com/office/powerpoint/2010/main" val="3447228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Training Complexity:</a:t>
            </a:r>
            <a:r>
              <a:rPr lang="en-AU" dirty="0"/>
              <a:t> As models grow in size, training them requires massive datasets, significant computational power, and extended time. Fine-tuning these large models for specific tasks also demands substantial resources.</a:t>
            </a:r>
          </a:p>
          <a:p>
            <a:r>
              <a:rPr lang="en-AU" b="1" dirty="0"/>
              <a:t>Hardware Requirements:</a:t>
            </a:r>
            <a:r>
              <a:rPr lang="en-AU" dirty="0"/>
              <a:t> Training large models often requires specialized hardware, such as GPUs or TPUs, to handle the computational load. The scale of hardware needed scales with the number of parameters and context length.</a:t>
            </a:r>
          </a:p>
          <a:p>
            <a:r>
              <a:rPr lang="en-AU" b="1" dirty="0"/>
              <a:t>Distributed Training:</a:t>
            </a:r>
            <a:r>
              <a:rPr lang="en-AU" dirty="0"/>
              <a:t> For extremely large models, training is often distributed across multiple servers or data </a:t>
            </a:r>
            <a:r>
              <a:rPr lang="en-AU" dirty="0" err="1"/>
              <a:t>centers</a:t>
            </a:r>
            <a:r>
              <a:rPr lang="en-AU" dirty="0"/>
              <a:t> to manage the computational burden.</a:t>
            </a:r>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11</a:t>
            </a:fld>
            <a:endParaRPr lang="en-US"/>
          </a:p>
        </p:txBody>
      </p:sp>
    </p:spTree>
    <p:extLst>
      <p:ext uri="{BB962C8B-B14F-4D97-AF65-F5344CB8AC3E}">
        <p14:creationId xmlns:p14="http://schemas.microsoft.com/office/powerpoint/2010/main" val="1255261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CPU</a:t>
            </a:r>
          </a:p>
          <a:p>
            <a:pPr marL="0" indent="0">
              <a:buNone/>
            </a:pPr>
            <a:r>
              <a:rPr lang="en-US" dirty="0"/>
              <a:t>Advantages:</a:t>
            </a:r>
          </a:p>
          <a:p>
            <a:r>
              <a:rPr lang="en-US" dirty="0"/>
              <a:t>Cost: More cost-effective and widely available.</a:t>
            </a:r>
          </a:p>
          <a:p>
            <a:r>
              <a:rPr lang="en-US" dirty="0"/>
              <a:t>Flexibility: Suitable for a wide range of tasks beyond deep learning.</a:t>
            </a:r>
          </a:p>
          <a:p>
            <a:r>
              <a:rPr lang="en-US" dirty="0"/>
              <a:t>Power Consumption: Lower power consumption compared to GPUs.</a:t>
            </a:r>
          </a:p>
          <a:p>
            <a:pPr marL="0" indent="0">
              <a:buNone/>
            </a:pPr>
            <a:r>
              <a:rPr lang="en-US" dirty="0"/>
              <a:t>Disadvantages:</a:t>
            </a:r>
          </a:p>
          <a:p>
            <a:r>
              <a:rPr lang="en-US" dirty="0"/>
              <a:t>Speed: Slower for training and inference of large models due to limited parallel processing capabilities.</a:t>
            </a:r>
          </a:p>
          <a:p>
            <a:r>
              <a:rPr lang="en-US" dirty="0"/>
              <a:t>Efficiency: Less efficient for handling the high computational demands of transformer models.</a:t>
            </a:r>
          </a:p>
          <a:p>
            <a:endParaRPr lang="en-US" dirty="0"/>
          </a:p>
          <a:p>
            <a:endParaRPr lang="en-US" b="1" dirty="0"/>
          </a:p>
          <a:p>
            <a:endParaRPr lang="en-US" dirty="0"/>
          </a:p>
          <a:p>
            <a:endParaRPr lang="en-US" dirty="0"/>
          </a:p>
          <a:p>
            <a:r>
              <a:rPr lang="en-US" dirty="0"/>
              <a:t>GPU</a:t>
            </a:r>
          </a:p>
          <a:p>
            <a:pPr marL="0" indent="0">
              <a:buNone/>
            </a:pPr>
            <a:r>
              <a:rPr lang="en-US" dirty="0"/>
              <a:t>Advantages:</a:t>
            </a:r>
          </a:p>
          <a:p>
            <a:r>
              <a:rPr lang="en-US" dirty="0"/>
              <a:t>Parallel Processing: GPUs are designed for parallel processing, making them much faster for tasks involving large-scale matrix operations, which are common in deep learning.</a:t>
            </a:r>
          </a:p>
          <a:p>
            <a:r>
              <a:rPr lang="en-US" dirty="0"/>
              <a:t>Speed: Significantly reduces the time required for training and inference of large models.</a:t>
            </a:r>
          </a:p>
          <a:p>
            <a:r>
              <a:rPr lang="en-US" dirty="0"/>
              <a:t>Efficiency: Better suited for handling the high computational demands of transformer models. </a:t>
            </a:r>
          </a:p>
          <a:p>
            <a:pPr marL="0" indent="0">
              <a:buNone/>
            </a:pPr>
            <a:r>
              <a:rPr lang="en-US" dirty="0"/>
              <a:t>Disadvantages:</a:t>
            </a:r>
          </a:p>
          <a:p>
            <a:r>
              <a:rPr lang="en-US" dirty="0"/>
              <a:t>Cost: GPUs are generally more expensive than CPUs.</a:t>
            </a:r>
          </a:p>
          <a:p>
            <a:r>
              <a:rPr lang="en-US" dirty="0"/>
              <a:t>Availability: Not all environments have access to GPUs.</a:t>
            </a:r>
          </a:p>
          <a:p>
            <a:r>
              <a:rPr lang="en-US" dirty="0"/>
              <a:t>Power Consumption: Higher power consumption compared to CPUs.</a:t>
            </a:r>
          </a:p>
          <a:p>
            <a:endParaRPr lang="en-US" dirty="0"/>
          </a:p>
        </p:txBody>
      </p:sp>
      <p:sp>
        <p:nvSpPr>
          <p:cNvPr id="4" name="Slide Number Placeholder 3"/>
          <p:cNvSpPr>
            <a:spLocks noGrp="1"/>
          </p:cNvSpPr>
          <p:nvPr>
            <p:ph type="sldNum" sz="quarter" idx="5"/>
          </p:nvPr>
        </p:nvSpPr>
        <p:spPr/>
        <p:txBody>
          <a:bodyPr/>
          <a:lstStyle/>
          <a:p>
            <a:fld id="{35B59791-1E8A-F244-ACD1-F26227559216}" type="slidenum">
              <a:rPr lang="en-US" smtClean="0"/>
              <a:t>12</a:t>
            </a:fld>
            <a:endParaRPr lang="en-US"/>
          </a:p>
        </p:txBody>
      </p:sp>
    </p:spTree>
    <p:extLst>
      <p:ext uri="{BB962C8B-B14F-4D97-AF65-F5344CB8AC3E}">
        <p14:creationId xmlns:p14="http://schemas.microsoft.com/office/powerpoint/2010/main" val="38021071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576C-6A15-C6B1-19B7-E4E6924F59A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D6FCAC4-7577-D9E9-FA20-AA654FB526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73C2DB20-0585-2488-E98F-3CD3189EC357}"/>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444A1D4F-BD9D-FDB4-BDBF-FEF93F3577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5C0CE3-A915-E4DA-1984-DFA37D61D833}"/>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31060863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56A34-BF7D-C249-4DE4-CF0FD1B7960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12C2C1A-66C9-7A19-0226-8D7B6188E39A}"/>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FABE092-BAB9-AAA3-5E4D-27C043C64C6D}"/>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1BB9B73B-A7EF-AFA0-9831-DFE21B6426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88E91F-7478-DEB0-F1B7-B74BC0CB2D70}"/>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17714902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3BB5BA-62FD-0550-1A80-6359F6E2CC3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F3130F2-D972-8782-32D5-BFF102CE354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4C45525-973E-F522-27DC-CEADD7540AD8}"/>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E79BF7D9-286C-961D-AEC6-F4FA1769F5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D72040-4711-6F03-65DB-BFCF54AE77D8}"/>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10790148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B6CEB-C00C-E82E-C36C-E591CF37C43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F33EB16-381C-6C26-F7B3-22B6B3CD8AF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CF8F362-39DC-95DB-58F2-A8B552DF1E0E}"/>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A6B761BA-331E-D61C-2289-AC4E79D390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D6AACF-A8FE-D739-3D85-E643199D06C9}"/>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1009563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ACE23-1733-1E12-312D-327705258C48}"/>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283165F9-4B35-1419-18C6-D13A4D14C6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6636FFB4-8321-115F-FD8B-B67B8D4A9D36}"/>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5CEA8C0D-DE4A-F623-80F8-5FB60FCC73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733D52-1340-5ED6-CFFF-AB37EEADD779}"/>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413478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935D5-3270-4761-9963-0AF0C5E1B52B}"/>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28EB2E4-25F9-3DA8-DD65-5D5703D77FC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7A47CF61-1746-F2E8-044E-29E720A66EAF}"/>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6BDF4C7D-BB3B-6320-4A07-3DC39E5B0182}"/>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6" name="Footer Placeholder 5">
            <a:extLst>
              <a:ext uri="{FF2B5EF4-FFF2-40B4-BE49-F238E27FC236}">
                <a16:creationId xmlns:a16="http://schemas.microsoft.com/office/drawing/2014/main" id="{2B7C2A19-247D-2D8C-EBBD-DDD50B4976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806347-1729-3690-8964-8189A0CFB3AB}"/>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3640641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E8F07-BD1E-6EDC-1EBC-149D40889BB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597DFAE-6258-4D7B-B285-3421CEBEBE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46EC8CB-93E5-7CB3-7BCA-75A4D6C93AA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77736C1-2F3A-D74C-4F13-5F3650A2B4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FFB073E-12C9-E153-5780-A8B6E07E9B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5560D5EE-1443-8E90-2198-BB3E1C1E02D0}"/>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8" name="Footer Placeholder 7">
            <a:extLst>
              <a:ext uri="{FF2B5EF4-FFF2-40B4-BE49-F238E27FC236}">
                <a16:creationId xmlns:a16="http://schemas.microsoft.com/office/drawing/2014/main" id="{9562F7DA-AEB7-A979-3A08-7B68962D04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C0A4536-8859-902A-E91F-0D36ACB68D91}"/>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2091165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DD9C7-1E18-B90C-2CF3-843DF5D6E75D}"/>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7324DA2C-9009-4E02-3DF1-3E05FDF06236}"/>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4" name="Footer Placeholder 3">
            <a:extLst>
              <a:ext uri="{FF2B5EF4-FFF2-40B4-BE49-F238E27FC236}">
                <a16:creationId xmlns:a16="http://schemas.microsoft.com/office/drawing/2014/main" id="{2DD00F57-C97A-C0B3-5EE4-E04F820CB5C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8A26D16-AEB9-7069-5D60-E497CEFA7E32}"/>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717074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14DF6A-790B-75B2-356E-291114178230}"/>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3" name="Footer Placeholder 2">
            <a:extLst>
              <a:ext uri="{FF2B5EF4-FFF2-40B4-BE49-F238E27FC236}">
                <a16:creationId xmlns:a16="http://schemas.microsoft.com/office/drawing/2014/main" id="{EB14B361-D559-88AF-15CD-4765E0F2645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C2C461-AFD5-23B5-84EB-88C0DC519B20}"/>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4223191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0FBCD-AAAB-FCED-5677-83E010EF10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469719AB-D06D-709E-7F03-1E0C59A3DC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51EEE7A3-5C86-29C1-DE53-13AA97814B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B11E51E-6922-58C9-DB25-A398D86322B6}"/>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6" name="Footer Placeholder 5">
            <a:extLst>
              <a:ext uri="{FF2B5EF4-FFF2-40B4-BE49-F238E27FC236}">
                <a16:creationId xmlns:a16="http://schemas.microsoft.com/office/drawing/2014/main" id="{F16AACB5-D245-0C09-6E17-BD52DFB84A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74D62D-D0A8-AD41-14BE-ED6F7B7FE4CB}"/>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258435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3BFFA-CACF-6785-990E-EAE00A1A468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2ADFF17-7366-1EDE-B2DC-7826E2E1B9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E89E05B-A7AD-F319-68CA-8B66B2ED21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A87DCA8-8ECC-248F-620A-541CE5CD57A5}"/>
              </a:ext>
            </a:extLst>
          </p:cNvPr>
          <p:cNvSpPr>
            <a:spLocks noGrp="1"/>
          </p:cNvSpPr>
          <p:nvPr>
            <p:ph type="dt" sz="half" idx="10"/>
          </p:nvPr>
        </p:nvSpPr>
        <p:spPr/>
        <p:txBody>
          <a:bodyPr/>
          <a:lstStyle/>
          <a:p>
            <a:fld id="{6943A6D8-1E80-7F45-98EC-27058BAD7BE9}" type="datetimeFigureOut">
              <a:rPr lang="en-US" smtClean="0"/>
              <a:t>8/18/24</a:t>
            </a:fld>
            <a:endParaRPr lang="en-US"/>
          </a:p>
        </p:txBody>
      </p:sp>
      <p:sp>
        <p:nvSpPr>
          <p:cNvPr id="6" name="Footer Placeholder 5">
            <a:extLst>
              <a:ext uri="{FF2B5EF4-FFF2-40B4-BE49-F238E27FC236}">
                <a16:creationId xmlns:a16="http://schemas.microsoft.com/office/drawing/2014/main" id="{43625F48-06D6-CC9C-92B7-AA9A0759E3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D848E3-578C-1115-6A3F-A2521AB77CCF}"/>
              </a:ext>
            </a:extLst>
          </p:cNvPr>
          <p:cNvSpPr>
            <a:spLocks noGrp="1"/>
          </p:cNvSpPr>
          <p:nvPr>
            <p:ph type="sldNum" sz="quarter" idx="12"/>
          </p:nvPr>
        </p:nvSpPr>
        <p:spPr/>
        <p:txBody>
          <a:bodyPr/>
          <a:lstStyle/>
          <a:p>
            <a:fld id="{83C7EBA1-41EC-DF47-ADA3-7BE5C1F882E1}" type="slidenum">
              <a:rPr lang="en-US" smtClean="0"/>
              <a:t>‹#›</a:t>
            </a:fld>
            <a:endParaRPr lang="en-US"/>
          </a:p>
        </p:txBody>
      </p:sp>
    </p:spTree>
    <p:extLst>
      <p:ext uri="{BB962C8B-B14F-4D97-AF65-F5344CB8AC3E}">
        <p14:creationId xmlns:p14="http://schemas.microsoft.com/office/powerpoint/2010/main" val="3895159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8DEB20-C6C0-372A-5AC7-296C1E8C8A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D9F68090-97F8-DF8E-BEC9-B3AF09CC42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17DDA62-FE49-D048-238C-62A0722A0C9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3A6D8-1E80-7F45-98EC-27058BAD7BE9}" type="datetimeFigureOut">
              <a:rPr lang="en-US" smtClean="0"/>
              <a:t>8/18/24</a:t>
            </a:fld>
            <a:endParaRPr lang="en-US"/>
          </a:p>
        </p:txBody>
      </p:sp>
      <p:sp>
        <p:nvSpPr>
          <p:cNvPr id="5" name="Footer Placeholder 4">
            <a:extLst>
              <a:ext uri="{FF2B5EF4-FFF2-40B4-BE49-F238E27FC236}">
                <a16:creationId xmlns:a16="http://schemas.microsoft.com/office/drawing/2014/main" id="{A979F78D-DF5D-72A5-81F0-C964E4BC83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081BE26-4D06-C934-0975-1FE7F88200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3C7EBA1-41EC-DF47-ADA3-7BE5C1F882E1}" type="slidenum">
              <a:rPr lang="en-US" smtClean="0"/>
              <a:t>‹#›</a:t>
            </a:fld>
            <a:endParaRPr lang="en-US"/>
          </a:p>
        </p:txBody>
      </p:sp>
    </p:spTree>
    <p:extLst>
      <p:ext uri="{BB962C8B-B14F-4D97-AF65-F5344CB8AC3E}">
        <p14:creationId xmlns:p14="http://schemas.microsoft.com/office/powerpoint/2010/main" val="25418661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DBDE85-F283-8927-A1E2-DF9B51E2B59F}"/>
              </a:ext>
            </a:extLst>
          </p:cNvPr>
          <p:cNvSpPr>
            <a:spLocks noGrp="1"/>
          </p:cNvSpPr>
          <p:nvPr>
            <p:ph type="ctrTitle"/>
          </p:nvPr>
        </p:nvSpPr>
        <p:spPr>
          <a:xfrm>
            <a:off x="890338" y="640080"/>
            <a:ext cx="3734014" cy="3566160"/>
          </a:xfrm>
        </p:spPr>
        <p:txBody>
          <a:bodyPr anchor="b">
            <a:normAutofit/>
          </a:bodyPr>
          <a:lstStyle/>
          <a:p>
            <a:pPr algn="l"/>
            <a:r>
              <a:rPr lang="en-US" sz="5400" dirty="0"/>
              <a:t>Introduction to NLP and LLM</a:t>
            </a:r>
          </a:p>
        </p:txBody>
      </p:sp>
      <p:sp>
        <p:nvSpPr>
          <p:cNvPr id="3" name="Subtitle 2">
            <a:extLst>
              <a:ext uri="{FF2B5EF4-FFF2-40B4-BE49-F238E27FC236}">
                <a16:creationId xmlns:a16="http://schemas.microsoft.com/office/drawing/2014/main" id="{9C13C904-1BDA-E100-B489-84E1187B4CDE}"/>
              </a:ext>
            </a:extLst>
          </p:cNvPr>
          <p:cNvSpPr>
            <a:spLocks noGrp="1"/>
          </p:cNvSpPr>
          <p:nvPr>
            <p:ph type="subTitle" idx="1"/>
          </p:nvPr>
        </p:nvSpPr>
        <p:spPr>
          <a:xfrm>
            <a:off x="890339" y="4636008"/>
            <a:ext cx="3734014" cy="1572768"/>
          </a:xfrm>
        </p:spPr>
        <p:txBody>
          <a:bodyPr>
            <a:normAutofit/>
          </a:bodyPr>
          <a:lstStyle/>
          <a:p>
            <a:pPr algn="l"/>
            <a:r>
              <a:rPr lang="en-US" dirty="0"/>
              <a:t>Dr Maria Prokofieva</a:t>
            </a:r>
          </a:p>
        </p:txBody>
      </p:sp>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D5CCAF-1873-ADAB-47C3-65C56883DC91}"/>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832466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7C0052-E06B-8E12-DD58-223DF504A073}"/>
              </a:ext>
            </a:extLst>
          </p:cNvPr>
          <p:cNvSpPr>
            <a:spLocks noGrp="1"/>
          </p:cNvSpPr>
          <p:nvPr>
            <p:ph type="title"/>
          </p:nvPr>
        </p:nvSpPr>
        <p:spPr>
          <a:xfrm>
            <a:off x="630936" y="640080"/>
            <a:ext cx="4818888" cy="1481328"/>
          </a:xfrm>
        </p:spPr>
        <p:txBody>
          <a:bodyPr anchor="b">
            <a:normAutofit/>
          </a:bodyPr>
          <a:lstStyle/>
          <a:p>
            <a:r>
              <a:rPr lang="en-AU" sz="5400" b="1"/>
              <a:t>Context Window </a:t>
            </a:r>
            <a:endParaRPr lang="en-US" sz="5400"/>
          </a:p>
        </p:txBody>
      </p:sp>
      <p:sp>
        <p:nvSpPr>
          <p:cNvPr id="11"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5A0F3DD-E35A-05CC-D5D0-BBDFC53E4766}"/>
              </a:ext>
            </a:extLst>
          </p:cNvPr>
          <p:cNvSpPr>
            <a:spLocks noGrp="1"/>
          </p:cNvSpPr>
          <p:nvPr>
            <p:ph idx="1"/>
          </p:nvPr>
        </p:nvSpPr>
        <p:spPr>
          <a:xfrm>
            <a:off x="237097" y="2694155"/>
            <a:ext cx="3981612" cy="3523765"/>
          </a:xfrm>
        </p:spPr>
        <p:txBody>
          <a:bodyPr anchor="t">
            <a:normAutofit/>
          </a:bodyPr>
          <a:lstStyle/>
          <a:p>
            <a:r>
              <a:rPr lang="en-US" sz="2200" dirty="0"/>
              <a:t>Or </a:t>
            </a:r>
            <a:r>
              <a:rPr lang="en-AU" sz="2200" b="1" dirty="0"/>
              <a:t>Context Length</a:t>
            </a:r>
          </a:p>
          <a:p>
            <a:r>
              <a:rPr lang="en-AU" sz="2200" dirty="0"/>
              <a:t>maximum amount of text (or tokens) that the model can consider at once when making predictions or generating output</a:t>
            </a:r>
          </a:p>
          <a:p>
            <a:r>
              <a:rPr lang="en-AU" sz="2200" dirty="0"/>
              <a:t>Large context window = better performance</a:t>
            </a:r>
            <a:endParaRPr lang="en-US" sz="2200" dirty="0"/>
          </a:p>
        </p:txBody>
      </p:sp>
      <p:pic>
        <p:nvPicPr>
          <p:cNvPr id="4" name="Picture 3">
            <a:extLst>
              <a:ext uri="{FF2B5EF4-FFF2-40B4-BE49-F238E27FC236}">
                <a16:creationId xmlns:a16="http://schemas.microsoft.com/office/drawing/2014/main" id="{F537C10E-7AEE-4943-8FF4-13072AD99C76}"/>
              </a:ext>
            </a:extLst>
          </p:cNvPr>
          <p:cNvPicPr>
            <a:picLocks noChangeAspect="1"/>
          </p:cNvPicPr>
          <p:nvPr/>
        </p:nvPicPr>
        <p:blipFill>
          <a:blip r:embed="rId3"/>
          <a:stretch>
            <a:fillRect/>
          </a:stretch>
        </p:blipFill>
        <p:spPr>
          <a:xfrm>
            <a:off x="4218709" y="2694155"/>
            <a:ext cx="7796507" cy="2553356"/>
          </a:xfrm>
          <a:prstGeom prst="rect">
            <a:avLst/>
          </a:prstGeom>
        </p:spPr>
      </p:pic>
    </p:spTree>
    <p:extLst>
      <p:ext uri="{BB962C8B-B14F-4D97-AF65-F5344CB8AC3E}">
        <p14:creationId xmlns:p14="http://schemas.microsoft.com/office/powerpoint/2010/main" val="1257277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1F9104-AC15-EDDA-13C1-34525CAE7778}"/>
              </a:ext>
            </a:extLst>
          </p:cNvPr>
          <p:cNvSpPr>
            <a:spLocks noGrp="1"/>
          </p:cNvSpPr>
          <p:nvPr>
            <p:ph type="title"/>
          </p:nvPr>
        </p:nvSpPr>
        <p:spPr>
          <a:xfrm>
            <a:off x="640080" y="325369"/>
            <a:ext cx="4368602" cy="1956841"/>
          </a:xfrm>
        </p:spPr>
        <p:txBody>
          <a:bodyPr anchor="b">
            <a:normAutofit/>
          </a:bodyPr>
          <a:lstStyle/>
          <a:p>
            <a:r>
              <a:rPr lang="en-AU" sz="5000"/>
              <a:t>Model Training and Fine-Tuning</a:t>
            </a:r>
            <a:endParaRPr lang="en-US" sz="5000"/>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F41B3B9-AB8B-8970-C655-1473BBC24F8B}"/>
              </a:ext>
            </a:extLst>
          </p:cNvPr>
          <p:cNvSpPr>
            <a:spLocks noGrp="1"/>
          </p:cNvSpPr>
          <p:nvPr>
            <p:ph idx="1"/>
          </p:nvPr>
        </p:nvSpPr>
        <p:spPr>
          <a:xfrm>
            <a:off x="640080" y="2872899"/>
            <a:ext cx="4243589" cy="3320668"/>
          </a:xfrm>
        </p:spPr>
        <p:txBody>
          <a:bodyPr>
            <a:normAutofit/>
          </a:bodyPr>
          <a:lstStyle/>
          <a:p>
            <a:r>
              <a:rPr lang="en-AU" sz="2200"/>
              <a:t>Data sources and volume</a:t>
            </a:r>
          </a:p>
          <a:p>
            <a:r>
              <a:rPr lang="en-AU" sz="2200"/>
              <a:t>Training complexity</a:t>
            </a:r>
          </a:p>
          <a:p>
            <a:r>
              <a:rPr lang="en-AU" sz="2200"/>
              <a:t>Ability to ”adapt” to different tasks</a:t>
            </a:r>
          </a:p>
          <a:p>
            <a:r>
              <a:rPr lang="en-AU" sz="2200"/>
              <a:t>Ethics and intended use</a:t>
            </a:r>
            <a:endParaRPr lang="en-US" sz="2200"/>
          </a:p>
        </p:txBody>
      </p:sp>
      <p:pic>
        <p:nvPicPr>
          <p:cNvPr id="5" name="Picture 4" descr="A close-up of a circuit board&#10;&#10;Description automatically generated">
            <a:extLst>
              <a:ext uri="{FF2B5EF4-FFF2-40B4-BE49-F238E27FC236}">
                <a16:creationId xmlns:a16="http://schemas.microsoft.com/office/drawing/2014/main" id="{FCEECB78-9C2F-C1A1-4349-E1701111E780}"/>
              </a:ext>
            </a:extLst>
          </p:cNvPr>
          <p:cNvPicPr>
            <a:picLocks noChangeAspect="1"/>
          </p:cNvPicPr>
          <p:nvPr/>
        </p:nvPicPr>
        <p:blipFill>
          <a:blip r:embed="rId3" cstate="hqprint">
            <a:extLst>
              <a:ext uri="{28A0092B-C50C-407E-A947-70E740481C1C}">
                <a14:useLocalDpi xmlns:a14="http://schemas.microsoft.com/office/drawing/2010/main"/>
              </a:ext>
            </a:extLst>
          </a:blip>
          <a:srcRect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0597611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9A320C9-9735-4D13-8279-C1C6748413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92544CF4-9B52-4A7B-A4B3-88C72729B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7126"/>
            <a:ext cx="11167447" cy="2018806"/>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Rectangle 20">
            <a:extLst>
              <a:ext uri="{FF2B5EF4-FFF2-40B4-BE49-F238E27FC236}">
                <a16:creationId xmlns:a16="http://schemas.microsoft.com/office/drawing/2014/main" id="{E75862C5-5C00-4421-BC7B-9B7B86DBC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6">
            <a:extLst>
              <a:ext uri="{FF2B5EF4-FFF2-40B4-BE49-F238E27FC236}">
                <a16:creationId xmlns:a16="http://schemas.microsoft.com/office/drawing/2014/main" id="{875E8175-FC70-848D-7950-9ABD2E2ACDF8}"/>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sz="4000" kern="1200">
                <a:solidFill>
                  <a:schemeClr val="tx1"/>
                </a:solidFill>
                <a:latin typeface="+mj-lt"/>
                <a:ea typeface="+mj-ea"/>
                <a:cs typeface="+mj-cs"/>
              </a:rPr>
              <a:t>GPU vs CPU</a:t>
            </a:r>
          </a:p>
        </p:txBody>
      </p:sp>
      <p:sp>
        <p:nvSpPr>
          <p:cNvPr id="23" name="Rectangle 22">
            <a:extLst>
              <a:ext uri="{FF2B5EF4-FFF2-40B4-BE49-F238E27FC236}">
                <a16:creationId xmlns:a16="http://schemas.microsoft.com/office/drawing/2014/main" id="{089440EF-9BE9-4AE9-8C28-00B02296C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Text Placeholder 8">
            <a:extLst>
              <a:ext uri="{FF2B5EF4-FFF2-40B4-BE49-F238E27FC236}">
                <a16:creationId xmlns:a16="http://schemas.microsoft.com/office/drawing/2014/main" id="{5AF77666-45DE-2348-62DA-1C356018449D}"/>
              </a:ext>
            </a:extLst>
          </p:cNvPr>
          <p:cNvSpPr>
            <a:spLocks/>
          </p:cNvSpPr>
          <p:nvPr/>
        </p:nvSpPr>
        <p:spPr>
          <a:xfrm>
            <a:off x="5863578" y="2428194"/>
            <a:ext cx="4212612" cy="672928"/>
          </a:xfrm>
          <a:prstGeom prst="rect">
            <a:avLst/>
          </a:prstGeom>
        </p:spPr>
        <p:txBody>
          <a:bodyPr/>
          <a:lstStyle/>
          <a:p>
            <a:pPr defTabSz="740664">
              <a:spcAft>
                <a:spcPts val="600"/>
              </a:spcAft>
            </a:pPr>
            <a:r>
              <a:rPr lang="en-US" sz="2400" kern="1200" dirty="0">
                <a:solidFill>
                  <a:schemeClr val="accent1">
                    <a:lumMod val="60000"/>
                    <a:lumOff val="40000"/>
                  </a:schemeClr>
                </a:solidFill>
                <a:latin typeface="+mn-lt"/>
                <a:ea typeface="+mn-ea"/>
                <a:cs typeface="+mn-cs"/>
              </a:rPr>
              <a:t>GPU (Graphics Processing Unit):</a:t>
            </a:r>
            <a:endParaRPr lang="en-US" sz="2400" dirty="0">
              <a:solidFill>
                <a:schemeClr val="accent1">
                  <a:lumMod val="60000"/>
                  <a:lumOff val="40000"/>
                </a:schemeClr>
              </a:solidFill>
            </a:endParaRPr>
          </a:p>
        </p:txBody>
      </p:sp>
      <p:sp>
        <p:nvSpPr>
          <p:cNvPr id="6" name="Content Placeholder 5">
            <a:extLst>
              <a:ext uri="{FF2B5EF4-FFF2-40B4-BE49-F238E27FC236}">
                <a16:creationId xmlns:a16="http://schemas.microsoft.com/office/drawing/2014/main" id="{D8D81AA2-E13B-AB10-7973-FF6724A950AA}"/>
              </a:ext>
            </a:extLst>
          </p:cNvPr>
          <p:cNvSpPr>
            <a:spLocks/>
          </p:cNvSpPr>
          <p:nvPr/>
        </p:nvSpPr>
        <p:spPr>
          <a:xfrm>
            <a:off x="5863578" y="3062374"/>
            <a:ext cx="4212612" cy="3009380"/>
          </a:xfrm>
          <a:prstGeom prst="rect">
            <a:avLst/>
          </a:prstGeom>
        </p:spPr>
        <p:txBody>
          <a:bodyPr>
            <a:normAutofit/>
          </a:bodyPr>
          <a:lstStyle/>
          <a:p>
            <a:pPr defTabSz="740664">
              <a:spcAft>
                <a:spcPts val="600"/>
              </a:spcAft>
            </a:pPr>
            <a:r>
              <a:rPr lang="en-US" b="1" kern="1200" dirty="0">
                <a:solidFill>
                  <a:schemeClr val="tx1"/>
                </a:solidFill>
                <a:latin typeface="+mn-lt"/>
                <a:ea typeface="+mn-ea"/>
                <a:cs typeface="+mn-cs"/>
              </a:rPr>
              <a:t>Advantages</a:t>
            </a:r>
            <a:r>
              <a:rPr lang="en-US" kern="1200" dirty="0">
                <a:solidFill>
                  <a:schemeClr val="tx1"/>
                </a:solidFill>
                <a:latin typeface="+mn-lt"/>
                <a:ea typeface="+mn-ea"/>
                <a:cs typeface="+mn-cs"/>
              </a:rPr>
              <a:t>:</a:t>
            </a:r>
          </a:p>
          <a:p>
            <a:pPr defTabSz="740664">
              <a:spcAft>
                <a:spcPts val="600"/>
              </a:spcAft>
            </a:pPr>
            <a:r>
              <a:rPr lang="en-US" kern="1200" dirty="0">
                <a:solidFill>
                  <a:schemeClr val="tx1"/>
                </a:solidFill>
                <a:latin typeface="+mn-lt"/>
                <a:ea typeface="+mn-ea"/>
                <a:cs typeface="+mn-cs"/>
              </a:rPr>
              <a:t>Parallel Processing</a:t>
            </a:r>
          </a:p>
          <a:p>
            <a:pPr defTabSz="740664">
              <a:spcAft>
                <a:spcPts val="600"/>
              </a:spcAft>
            </a:pPr>
            <a:r>
              <a:rPr lang="en-US" kern="1200" dirty="0">
                <a:solidFill>
                  <a:schemeClr val="tx1"/>
                </a:solidFill>
                <a:latin typeface="+mn-lt"/>
                <a:ea typeface="+mn-ea"/>
                <a:cs typeface="+mn-cs"/>
              </a:rPr>
              <a:t>Speed</a:t>
            </a:r>
          </a:p>
          <a:p>
            <a:pPr defTabSz="740664">
              <a:spcAft>
                <a:spcPts val="600"/>
              </a:spcAft>
            </a:pPr>
            <a:r>
              <a:rPr lang="en-US" kern="1200" dirty="0">
                <a:solidFill>
                  <a:schemeClr val="tx1"/>
                </a:solidFill>
                <a:latin typeface="+mn-lt"/>
                <a:ea typeface="+mn-ea"/>
                <a:cs typeface="+mn-cs"/>
              </a:rPr>
              <a:t>Efficiency</a:t>
            </a:r>
          </a:p>
          <a:p>
            <a:pPr defTabSz="740664">
              <a:spcAft>
                <a:spcPts val="600"/>
              </a:spcAft>
            </a:pPr>
            <a:r>
              <a:rPr lang="en-US" b="1" kern="1200" dirty="0">
                <a:solidFill>
                  <a:schemeClr val="tx1"/>
                </a:solidFill>
                <a:latin typeface="+mn-lt"/>
                <a:ea typeface="+mn-ea"/>
                <a:cs typeface="+mn-cs"/>
              </a:rPr>
              <a:t>Disadvantages</a:t>
            </a:r>
            <a:r>
              <a:rPr lang="en-US" kern="1200" dirty="0">
                <a:solidFill>
                  <a:schemeClr val="tx1"/>
                </a:solidFill>
                <a:latin typeface="+mn-lt"/>
                <a:ea typeface="+mn-ea"/>
                <a:cs typeface="+mn-cs"/>
              </a:rPr>
              <a:t>:</a:t>
            </a:r>
          </a:p>
          <a:p>
            <a:pPr defTabSz="740664">
              <a:spcAft>
                <a:spcPts val="600"/>
              </a:spcAft>
            </a:pPr>
            <a:r>
              <a:rPr lang="en-US" kern="1200" dirty="0">
                <a:solidFill>
                  <a:schemeClr val="tx1"/>
                </a:solidFill>
                <a:latin typeface="+mn-lt"/>
                <a:ea typeface="+mn-ea"/>
                <a:cs typeface="+mn-cs"/>
              </a:rPr>
              <a:t>Cost</a:t>
            </a:r>
          </a:p>
          <a:p>
            <a:pPr defTabSz="740664">
              <a:spcAft>
                <a:spcPts val="600"/>
              </a:spcAft>
            </a:pPr>
            <a:r>
              <a:rPr lang="en-US" kern="1200" dirty="0">
                <a:solidFill>
                  <a:schemeClr val="tx1"/>
                </a:solidFill>
                <a:latin typeface="+mn-lt"/>
                <a:ea typeface="+mn-ea"/>
                <a:cs typeface="+mn-cs"/>
              </a:rPr>
              <a:t>Availability</a:t>
            </a:r>
          </a:p>
          <a:p>
            <a:pPr defTabSz="740664">
              <a:spcAft>
                <a:spcPts val="600"/>
              </a:spcAft>
            </a:pPr>
            <a:r>
              <a:rPr lang="en-US" kern="1200" dirty="0">
                <a:solidFill>
                  <a:schemeClr val="tx1"/>
                </a:solidFill>
                <a:latin typeface="+mn-lt"/>
                <a:ea typeface="+mn-ea"/>
                <a:cs typeface="+mn-cs"/>
              </a:rPr>
              <a:t>Power Consumption</a:t>
            </a:r>
            <a:endParaRPr lang="en-US" dirty="0"/>
          </a:p>
        </p:txBody>
      </p:sp>
      <p:sp>
        <p:nvSpPr>
          <p:cNvPr id="10" name="Text Placeholder 9">
            <a:extLst>
              <a:ext uri="{FF2B5EF4-FFF2-40B4-BE49-F238E27FC236}">
                <a16:creationId xmlns:a16="http://schemas.microsoft.com/office/drawing/2014/main" id="{698C8FAF-C6AF-B805-0E7A-D6DF180DEEAE}"/>
              </a:ext>
            </a:extLst>
          </p:cNvPr>
          <p:cNvSpPr>
            <a:spLocks/>
          </p:cNvSpPr>
          <p:nvPr/>
        </p:nvSpPr>
        <p:spPr>
          <a:xfrm>
            <a:off x="566928" y="2374808"/>
            <a:ext cx="4233359" cy="672928"/>
          </a:xfrm>
          <a:prstGeom prst="rect">
            <a:avLst/>
          </a:prstGeom>
        </p:spPr>
        <p:txBody>
          <a:bodyPr/>
          <a:lstStyle/>
          <a:p>
            <a:pPr defTabSz="740664">
              <a:spcAft>
                <a:spcPts val="600"/>
              </a:spcAft>
            </a:pPr>
            <a:r>
              <a:rPr lang="en-US" sz="2400" kern="1200">
                <a:solidFill>
                  <a:schemeClr val="accent1">
                    <a:lumMod val="60000"/>
                    <a:lumOff val="40000"/>
                  </a:schemeClr>
                </a:solidFill>
                <a:latin typeface="+mn-lt"/>
                <a:ea typeface="+mn-ea"/>
                <a:cs typeface="+mn-cs"/>
              </a:rPr>
              <a:t>CPU (Central Processing Unit):</a:t>
            </a:r>
            <a:endParaRPr lang="en-US" sz="2400">
              <a:solidFill>
                <a:schemeClr val="accent1">
                  <a:lumMod val="60000"/>
                  <a:lumOff val="40000"/>
                </a:schemeClr>
              </a:solidFill>
            </a:endParaRPr>
          </a:p>
        </p:txBody>
      </p:sp>
      <p:sp>
        <p:nvSpPr>
          <p:cNvPr id="8" name="Content Placeholder 7">
            <a:extLst>
              <a:ext uri="{FF2B5EF4-FFF2-40B4-BE49-F238E27FC236}">
                <a16:creationId xmlns:a16="http://schemas.microsoft.com/office/drawing/2014/main" id="{0137438B-DE66-D940-1CDB-C647121FB0BE}"/>
              </a:ext>
            </a:extLst>
          </p:cNvPr>
          <p:cNvSpPr>
            <a:spLocks/>
          </p:cNvSpPr>
          <p:nvPr/>
        </p:nvSpPr>
        <p:spPr>
          <a:xfrm>
            <a:off x="626850" y="3062374"/>
            <a:ext cx="4233359" cy="3009380"/>
          </a:xfrm>
          <a:prstGeom prst="rect">
            <a:avLst/>
          </a:prstGeom>
        </p:spPr>
        <p:txBody>
          <a:bodyPr>
            <a:normAutofit/>
          </a:bodyPr>
          <a:lstStyle/>
          <a:p>
            <a:pPr defTabSz="740664">
              <a:spcAft>
                <a:spcPts val="600"/>
              </a:spcAft>
            </a:pPr>
            <a:r>
              <a:rPr lang="en-US" b="1" kern="1200" dirty="0">
                <a:solidFill>
                  <a:schemeClr val="tx1"/>
                </a:solidFill>
                <a:latin typeface="+mn-lt"/>
                <a:ea typeface="+mn-ea"/>
                <a:cs typeface="+mn-cs"/>
              </a:rPr>
              <a:t>Advantages</a:t>
            </a:r>
            <a:r>
              <a:rPr lang="en-US" kern="1200" dirty="0">
                <a:solidFill>
                  <a:schemeClr val="tx1"/>
                </a:solidFill>
                <a:latin typeface="+mn-lt"/>
                <a:ea typeface="+mn-ea"/>
                <a:cs typeface="+mn-cs"/>
              </a:rPr>
              <a:t>:</a:t>
            </a:r>
          </a:p>
          <a:p>
            <a:pPr defTabSz="740664">
              <a:spcAft>
                <a:spcPts val="600"/>
              </a:spcAft>
            </a:pPr>
            <a:r>
              <a:rPr lang="en-US" kern="1200" dirty="0">
                <a:solidFill>
                  <a:schemeClr val="tx1"/>
                </a:solidFill>
                <a:latin typeface="+mn-lt"/>
                <a:ea typeface="+mn-ea"/>
                <a:cs typeface="+mn-cs"/>
              </a:rPr>
              <a:t>Cost</a:t>
            </a:r>
          </a:p>
          <a:p>
            <a:pPr defTabSz="740664">
              <a:spcAft>
                <a:spcPts val="600"/>
              </a:spcAft>
            </a:pPr>
            <a:r>
              <a:rPr lang="en-US" kern="1200" dirty="0">
                <a:solidFill>
                  <a:schemeClr val="tx1"/>
                </a:solidFill>
                <a:latin typeface="+mn-lt"/>
                <a:ea typeface="+mn-ea"/>
                <a:cs typeface="+mn-cs"/>
              </a:rPr>
              <a:t>Flexibility</a:t>
            </a:r>
          </a:p>
          <a:p>
            <a:pPr defTabSz="740664">
              <a:spcAft>
                <a:spcPts val="600"/>
              </a:spcAft>
            </a:pPr>
            <a:r>
              <a:rPr lang="en-US" kern="1200" dirty="0">
                <a:solidFill>
                  <a:schemeClr val="tx1"/>
                </a:solidFill>
                <a:latin typeface="+mn-lt"/>
                <a:ea typeface="+mn-ea"/>
                <a:cs typeface="+mn-cs"/>
              </a:rPr>
              <a:t>Power Consumption</a:t>
            </a:r>
          </a:p>
          <a:p>
            <a:pPr defTabSz="740664">
              <a:spcAft>
                <a:spcPts val="600"/>
              </a:spcAft>
            </a:pPr>
            <a:r>
              <a:rPr lang="en-US" b="1" kern="1200" dirty="0">
                <a:solidFill>
                  <a:schemeClr val="tx1"/>
                </a:solidFill>
                <a:latin typeface="+mn-lt"/>
                <a:ea typeface="+mn-ea"/>
                <a:cs typeface="+mn-cs"/>
              </a:rPr>
              <a:t>Disadvantages</a:t>
            </a:r>
            <a:r>
              <a:rPr lang="en-US" kern="1200" dirty="0">
                <a:solidFill>
                  <a:schemeClr val="tx1"/>
                </a:solidFill>
                <a:latin typeface="+mn-lt"/>
                <a:ea typeface="+mn-ea"/>
                <a:cs typeface="+mn-cs"/>
              </a:rPr>
              <a:t>:</a:t>
            </a:r>
          </a:p>
          <a:p>
            <a:pPr defTabSz="740664">
              <a:spcAft>
                <a:spcPts val="600"/>
              </a:spcAft>
            </a:pPr>
            <a:r>
              <a:rPr lang="en-US" kern="1200" dirty="0">
                <a:solidFill>
                  <a:schemeClr val="tx1"/>
                </a:solidFill>
                <a:latin typeface="+mn-lt"/>
                <a:ea typeface="+mn-ea"/>
                <a:cs typeface="+mn-cs"/>
              </a:rPr>
              <a:t>Speed</a:t>
            </a:r>
          </a:p>
          <a:p>
            <a:pPr defTabSz="740664">
              <a:spcAft>
                <a:spcPts val="600"/>
              </a:spcAft>
            </a:pPr>
            <a:r>
              <a:rPr lang="en-US" kern="1200" dirty="0">
                <a:solidFill>
                  <a:schemeClr val="tx1"/>
                </a:solidFill>
                <a:latin typeface="+mn-lt"/>
                <a:ea typeface="+mn-ea"/>
                <a:cs typeface="+mn-cs"/>
              </a:rPr>
              <a:t>Efficiency</a:t>
            </a:r>
            <a:endParaRPr lang="en-US" dirty="0"/>
          </a:p>
        </p:txBody>
      </p:sp>
      <p:pic>
        <p:nvPicPr>
          <p:cNvPr id="11" name="Picture 10">
            <a:extLst>
              <a:ext uri="{FF2B5EF4-FFF2-40B4-BE49-F238E27FC236}">
                <a16:creationId xmlns:a16="http://schemas.microsoft.com/office/drawing/2014/main" id="{EBB3C283-0D8A-DCDE-58E0-E3ED3A7F535A}"/>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010062" y="4567064"/>
            <a:ext cx="1602582" cy="1472923"/>
          </a:xfrm>
          <a:prstGeom prst="rect">
            <a:avLst/>
          </a:prstGeom>
        </p:spPr>
      </p:pic>
      <p:pic>
        <p:nvPicPr>
          <p:cNvPr id="12" name="Picture 11">
            <a:extLst>
              <a:ext uri="{FF2B5EF4-FFF2-40B4-BE49-F238E27FC236}">
                <a16:creationId xmlns:a16="http://schemas.microsoft.com/office/drawing/2014/main" id="{A6DE8AB0-00B1-58E6-5F57-35E88CDC3FAC}"/>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3020341" y="4523312"/>
            <a:ext cx="1561035" cy="1472923"/>
          </a:xfrm>
          <a:prstGeom prst="rect">
            <a:avLst/>
          </a:prstGeom>
        </p:spPr>
      </p:pic>
    </p:spTree>
    <p:extLst>
      <p:ext uri="{BB962C8B-B14F-4D97-AF65-F5344CB8AC3E}">
        <p14:creationId xmlns:p14="http://schemas.microsoft.com/office/powerpoint/2010/main" val="2009984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7A2693-79E4-B591-0AF4-AD7C6EA9A115}"/>
              </a:ext>
            </a:extLst>
          </p:cNvPr>
          <p:cNvSpPr>
            <a:spLocks noGrp="1"/>
          </p:cNvSpPr>
          <p:nvPr>
            <p:ph type="title"/>
          </p:nvPr>
        </p:nvSpPr>
        <p:spPr>
          <a:xfrm>
            <a:off x="411480" y="987552"/>
            <a:ext cx="4485861" cy="1088136"/>
          </a:xfrm>
        </p:spPr>
        <p:txBody>
          <a:bodyPr anchor="b">
            <a:normAutofit/>
          </a:bodyPr>
          <a:lstStyle/>
          <a:p>
            <a:r>
              <a:rPr lang="en-US" sz="3400"/>
              <a:t>Comparing LLMs</a:t>
            </a:r>
          </a:p>
        </p:txBody>
      </p:sp>
      <p:sp>
        <p:nvSpPr>
          <p:cNvPr id="25" name="Rectangle 24">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60003565-F565-602D-F82D-D939129F4BBE}"/>
              </a:ext>
            </a:extLst>
          </p:cNvPr>
          <p:cNvSpPr>
            <a:spLocks noGrp="1"/>
          </p:cNvSpPr>
          <p:nvPr>
            <p:ph idx="1"/>
          </p:nvPr>
        </p:nvSpPr>
        <p:spPr>
          <a:xfrm>
            <a:off x="411479" y="2688336"/>
            <a:ext cx="4498848" cy="3584448"/>
          </a:xfrm>
        </p:spPr>
        <p:txBody>
          <a:bodyPr anchor="t">
            <a:normAutofit/>
          </a:bodyPr>
          <a:lstStyle/>
          <a:p>
            <a:r>
              <a:rPr lang="en-AU" sz="1800"/>
              <a:t>Generative Capabilities</a:t>
            </a:r>
          </a:p>
          <a:p>
            <a:r>
              <a:rPr lang="en-AU" sz="1800"/>
              <a:t>Understanding Nuance and Context</a:t>
            </a:r>
          </a:p>
          <a:p>
            <a:r>
              <a:rPr lang="en-AU" sz="1800"/>
              <a:t>Scalability and Deployment</a:t>
            </a:r>
            <a:endParaRPr lang="en-US" sz="1800"/>
          </a:p>
        </p:txBody>
      </p:sp>
      <p:pic>
        <p:nvPicPr>
          <p:cNvPr id="5" name="Picture 4" descr="A pink and blue balls on a balance&#10;&#10;Description automatically generated">
            <a:extLst>
              <a:ext uri="{FF2B5EF4-FFF2-40B4-BE49-F238E27FC236}">
                <a16:creationId xmlns:a16="http://schemas.microsoft.com/office/drawing/2014/main" id="{1725A1FF-5789-B77C-6728-DB0D981DC66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t="-2"/>
          <a:stretch/>
        </p:blipFill>
        <p:spPr>
          <a:xfrm>
            <a:off x="4910327" y="10"/>
            <a:ext cx="7281673"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17025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3C3FE-47E3-BE14-4184-FA0713639D5C}"/>
              </a:ext>
            </a:extLst>
          </p:cNvPr>
          <p:cNvSpPr>
            <a:spLocks noGrp="1"/>
          </p:cNvSpPr>
          <p:nvPr>
            <p:ph type="title"/>
          </p:nvPr>
        </p:nvSpPr>
        <p:spPr/>
        <p:txBody>
          <a:bodyPr/>
          <a:lstStyle/>
          <a:p>
            <a:r>
              <a:rPr lang="en-US" dirty="0"/>
              <a:t>Most common tasks</a:t>
            </a:r>
          </a:p>
        </p:txBody>
      </p:sp>
      <p:graphicFrame>
        <p:nvGraphicFramePr>
          <p:cNvPr id="5" name="Content Placeholder 2">
            <a:extLst>
              <a:ext uri="{FF2B5EF4-FFF2-40B4-BE49-F238E27FC236}">
                <a16:creationId xmlns:a16="http://schemas.microsoft.com/office/drawing/2014/main" id="{98AEDD42-8914-1285-772A-0626AAC95D03}"/>
              </a:ext>
            </a:extLst>
          </p:cNvPr>
          <p:cNvGraphicFramePr>
            <a:graphicFrameLocks noGrp="1"/>
          </p:cNvGraphicFramePr>
          <p:nvPr>
            <p:ph idx="1"/>
            <p:extLst>
              <p:ext uri="{D42A27DB-BD31-4B8C-83A1-F6EECF244321}">
                <p14:modId xmlns:p14="http://schemas.microsoft.com/office/powerpoint/2010/main" val="600609727"/>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170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6F71BF-B707-08C3-E6DB-2739EFE3DF67}"/>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5000" kern="1200">
                <a:solidFill>
                  <a:schemeClr val="tx1"/>
                </a:solidFill>
                <a:latin typeface="+mj-lt"/>
                <a:ea typeface="+mj-ea"/>
                <a:cs typeface="+mj-cs"/>
              </a:rPr>
              <a:t>Text classification </a:t>
            </a:r>
          </a:p>
        </p:txBody>
      </p:sp>
      <p:sp>
        <p:nvSpPr>
          <p:cNvPr id="13" name="sketch line">
            <a:extLst>
              <a:ext uri="{FF2B5EF4-FFF2-40B4-BE49-F238E27FC236}">
                <a16:creationId xmlns:a16="http://schemas.microsoft.com/office/drawing/2014/main" id="{6357EC4F-235E-4222-A36F-C7878ACE37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7215BED-AB1B-E670-D321-0DBEEDD6088D}"/>
              </a:ext>
            </a:extLst>
          </p:cNvPr>
          <p:cNvSpPr txBox="1"/>
          <p:nvPr/>
        </p:nvSpPr>
        <p:spPr>
          <a:xfrm>
            <a:off x="630936" y="2807208"/>
            <a:ext cx="3429000" cy="3410712"/>
          </a:xfrm>
          <a:prstGeom prst="rect">
            <a:avLst/>
          </a:prstGeom>
        </p:spPr>
        <p:txBody>
          <a:bodyPr vert="horz" lIns="91440" tIns="45720" rIns="91440" bIns="45720" rtlCol="0" anchor="t">
            <a:normAutofit/>
          </a:bodyPr>
          <a:lstStyle/>
          <a:p>
            <a:pPr>
              <a:lnSpc>
                <a:spcPct val="90000"/>
              </a:lnSpc>
              <a:spcAft>
                <a:spcPts val="600"/>
              </a:spcAft>
            </a:pPr>
            <a:r>
              <a:rPr lang="en-US" dirty="0"/>
              <a:t>Zero-shot text classification </a:t>
            </a:r>
          </a:p>
          <a:p>
            <a:pPr indent="-228600">
              <a:lnSpc>
                <a:spcPct val="90000"/>
              </a:lnSpc>
              <a:spcAft>
                <a:spcPts val="600"/>
              </a:spcAft>
              <a:buFont typeface="Arial" panose="020B0604020202020204" pitchFamily="34" charset="0"/>
              <a:buChar char="•"/>
            </a:pPr>
            <a:r>
              <a:rPr lang="en-US" dirty="0"/>
              <a:t>model to classify text into requested categories without any specific training on categories</a:t>
            </a:r>
          </a:p>
        </p:txBody>
      </p:sp>
      <p:pic>
        <p:nvPicPr>
          <p:cNvPr id="6" name="Picture 5">
            <a:extLst>
              <a:ext uri="{FF2B5EF4-FFF2-40B4-BE49-F238E27FC236}">
                <a16:creationId xmlns:a16="http://schemas.microsoft.com/office/drawing/2014/main" id="{7365E3CB-4360-98E2-FEC7-E08A42BAF294}"/>
              </a:ext>
            </a:extLst>
          </p:cNvPr>
          <p:cNvPicPr>
            <a:picLocks noChangeAspect="1"/>
          </p:cNvPicPr>
          <p:nvPr/>
        </p:nvPicPr>
        <p:blipFill>
          <a:blip r:embed="rId3"/>
          <a:stretch>
            <a:fillRect/>
          </a:stretch>
        </p:blipFill>
        <p:spPr>
          <a:xfrm>
            <a:off x="4654296" y="2091404"/>
            <a:ext cx="6903720" cy="2675192"/>
          </a:xfrm>
          <a:prstGeom prst="rect">
            <a:avLst/>
          </a:prstGeom>
        </p:spPr>
      </p:pic>
    </p:spTree>
    <p:extLst>
      <p:ext uri="{BB962C8B-B14F-4D97-AF65-F5344CB8AC3E}">
        <p14:creationId xmlns:p14="http://schemas.microsoft.com/office/powerpoint/2010/main" val="4122508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199" name="Rectangle 819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A55A1C-1A1F-7726-3A0C-41C386440487}"/>
              </a:ext>
            </a:extLst>
          </p:cNvPr>
          <p:cNvSpPr>
            <a:spLocks noGrp="1"/>
          </p:cNvSpPr>
          <p:nvPr>
            <p:ph type="title"/>
          </p:nvPr>
        </p:nvSpPr>
        <p:spPr>
          <a:xfrm>
            <a:off x="841248" y="256032"/>
            <a:ext cx="10506456" cy="1014984"/>
          </a:xfrm>
        </p:spPr>
        <p:txBody>
          <a:bodyPr vert="horz" lIns="91440" tIns="45720" rIns="91440" bIns="45720" rtlCol="0" anchor="b">
            <a:normAutofit/>
          </a:bodyPr>
          <a:lstStyle/>
          <a:p>
            <a:r>
              <a:rPr lang="en-US" kern="1200">
                <a:solidFill>
                  <a:schemeClr val="tx1"/>
                </a:solidFill>
                <a:latin typeface="+mj-lt"/>
                <a:ea typeface="+mj-ea"/>
                <a:cs typeface="+mj-cs"/>
              </a:rPr>
              <a:t>Classifying words in a sentence</a:t>
            </a:r>
          </a:p>
        </p:txBody>
      </p:sp>
      <p:sp>
        <p:nvSpPr>
          <p:cNvPr id="8201" name="Rectangle 820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03" name="Rectangle 820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7CB4EF19-F025-C892-D315-021E3E093D49}"/>
              </a:ext>
            </a:extLst>
          </p:cNvPr>
          <p:cNvSpPr>
            <a:spLocks/>
          </p:cNvSpPr>
          <p:nvPr/>
        </p:nvSpPr>
        <p:spPr>
          <a:xfrm>
            <a:off x="1543281" y="1926266"/>
            <a:ext cx="4486738" cy="3767815"/>
          </a:xfrm>
          <a:prstGeom prst="rect">
            <a:avLst/>
          </a:prstGeom>
        </p:spPr>
        <p:txBody>
          <a:bodyPr/>
          <a:lstStyle/>
          <a:p>
            <a:pPr defTabSz="786384">
              <a:spcAft>
                <a:spcPts val="600"/>
              </a:spcAft>
            </a:pPr>
            <a:r>
              <a:rPr lang="en-US" sz="1548" b="1" kern="1200" dirty="0">
                <a:solidFill>
                  <a:schemeClr val="tx1"/>
                </a:solidFill>
                <a:latin typeface="+mn-lt"/>
                <a:ea typeface="+mn-ea"/>
                <a:cs typeface="+mn-cs"/>
              </a:rPr>
              <a:t>Part of speech (POS) tagging</a:t>
            </a:r>
          </a:p>
          <a:p>
            <a:pPr defTabSz="786384">
              <a:spcAft>
                <a:spcPts val="600"/>
              </a:spcAft>
            </a:pPr>
            <a:r>
              <a:rPr lang="en-AU" sz="1548" kern="1200" dirty="0">
                <a:solidFill>
                  <a:schemeClr val="tx1"/>
                </a:solidFill>
                <a:latin typeface="+mn-lt"/>
                <a:ea typeface="+mn-ea"/>
                <a:cs typeface="+mn-cs"/>
              </a:rPr>
              <a:t>identifying and labelling each word in a sentence with its corresponding grammatical category, such as noun, verb, adjective, etc.</a:t>
            </a:r>
            <a:endParaRPr lang="en-US" dirty="0"/>
          </a:p>
        </p:txBody>
      </p:sp>
      <p:sp>
        <p:nvSpPr>
          <p:cNvPr id="4" name="Content Placeholder 3">
            <a:extLst>
              <a:ext uri="{FF2B5EF4-FFF2-40B4-BE49-F238E27FC236}">
                <a16:creationId xmlns:a16="http://schemas.microsoft.com/office/drawing/2014/main" id="{CFC28998-69DD-6925-64AB-49B1238BB7A2}"/>
              </a:ext>
            </a:extLst>
          </p:cNvPr>
          <p:cNvSpPr>
            <a:spLocks/>
          </p:cNvSpPr>
          <p:nvPr/>
        </p:nvSpPr>
        <p:spPr>
          <a:xfrm>
            <a:off x="6161981" y="1926266"/>
            <a:ext cx="4486738" cy="3767815"/>
          </a:xfrm>
          <a:prstGeom prst="rect">
            <a:avLst/>
          </a:prstGeom>
        </p:spPr>
        <p:txBody>
          <a:bodyPr/>
          <a:lstStyle/>
          <a:p>
            <a:pPr defTabSz="786384">
              <a:spcAft>
                <a:spcPts val="600"/>
              </a:spcAft>
            </a:pPr>
            <a:r>
              <a:rPr lang="en-US" sz="1548" b="1" kern="1200">
                <a:solidFill>
                  <a:schemeClr val="tx1"/>
                </a:solidFill>
                <a:latin typeface="+mn-lt"/>
                <a:ea typeface="+mn-ea"/>
                <a:cs typeface="+mn-cs"/>
              </a:rPr>
              <a:t>Named Entity Recognition (NER)</a:t>
            </a:r>
          </a:p>
          <a:p>
            <a:pPr defTabSz="786384">
              <a:spcAft>
                <a:spcPts val="600"/>
              </a:spcAft>
            </a:pPr>
            <a:r>
              <a:rPr lang="en-AU" sz="1548" kern="1200">
                <a:solidFill>
                  <a:schemeClr val="tx1"/>
                </a:solidFill>
                <a:latin typeface="+mn-lt"/>
                <a:ea typeface="+mn-ea"/>
                <a:cs typeface="+mn-cs"/>
              </a:rPr>
              <a:t>identifying and classifying proper nouns or specific entities within text into predefined categories such as people, organizations, locations, dates, etc.</a:t>
            </a:r>
            <a:endParaRPr lang="en-US"/>
          </a:p>
        </p:txBody>
      </p:sp>
      <p:pic>
        <p:nvPicPr>
          <p:cNvPr id="8194" name="Picture 2">
            <a:extLst>
              <a:ext uri="{FF2B5EF4-FFF2-40B4-BE49-F238E27FC236}">
                <a16:creationId xmlns:a16="http://schemas.microsoft.com/office/drawing/2014/main" id="{A4DA505A-73CC-847B-390D-7F85918F5D6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48999" y="3429000"/>
            <a:ext cx="8885500" cy="2496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7240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a molecule&#10;&#10;Description automatically generated">
            <a:extLst>
              <a:ext uri="{FF2B5EF4-FFF2-40B4-BE49-F238E27FC236}">
                <a16:creationId xmlns:a16="http://schemas.microsoft.com/office/drawing/2014/main" id="{A6924D50-DF8A-FBBA-6844-5CA573F81933}"/>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5721178" y="10"/>
            <a:ext cx="6470822"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D91295-8F12-D7CF-7F95-81EDAAC23841}"/>
              </a:ext>
            </a:extLst>
          </p:cNvPr>
          <p:cNvSpPr>
            <a:spLocks noGrp="1"/>
          </p:cNvSpPr>
          <p:nvPr>
            <p:ph type="title"/>
          </p:nvPr>
        </p:nvSpPr>
        <p:spPr>
          <a:xfrm>
            <a:off x="371094" y="1161288"/>
            <a:ext cx="3438144" cy="1124712"/>
          </a:xfrm>
        </p:spPr>
        <p:txBody>
          <a:bodyPr anchor="b">
            <a:normAutofit/>
          </a:bodyPr>
          <a:lstStyle/>
          <a:p>
            <a:r>
              <a:rPr lang="en-US" sz="2800"/>
              <a:t>Knowledge extraction</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02288A7-FB31-7CE9-DF41-5F3127BE65D9}"/>
              </a:ext>
            </a:extLst>
          </p:cNvPr>
          <p:cNvSpPr>
            <a:spLocks noGrp="1"/>
          </p:cNvSpPr>
          <p:nvPr>
            <p:ph idx="1"/>
          </p:nvPr>
        </p:nvSpPr>
        <p:spPr>
          <a:xfrm>
            <a:off x="371093" y="2718054"/>
            <a:ext cx="4905241" cy="3207258"/>
          </a:xfrm>
        </p:spPr>
        <p:txBody>
          <a:bodyPr anchor="t">
            <a:normAutofit/>
          </a:bodyPr>
          <a:lstStyle/>
          <a:p>
            <a:r>
              <a:rPr lang="en-AU" sz="2000" dirty="0"/>
              <a:t>Automatically identifying and extracting structured information (such as facts, relationships, entities, and events) from unstructured or semi-structured text. </a:t>
            </a:r>
          </a:p>
          <a:p>
            <a:r>
              <a:rPr lang="en-AU" sz="2000" b="1" dirty="0"/>
              <a:t>Goal</a:t>
            </a:r>
            <a:r>
              <a:rPr lang="en-AU" sz="2000" dirty="0"/>
              <a:t>: transform textual data into a more organized, machine-readable format to be used for further analysis</a:t>
            </a:r>
          </a:p>
          <a:p>
            <a:endParaRPr lang="en-US" sz="2000" dirty="0"/>
          </a:p>
        </p:txBody>
      </p:sp>
    </p:spTree>
    <p:extLst>
      <p:ext uri="{BB962C8B-B14F-4D97-AF65-F5344CB8AC3E}">
        <p14:creationId xmlns:p14="http://schemas.microsoft.com/office/powerpoint/2010/main" val="3051570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E5F2B-A456-73FF-135E-3ABD9AEADAED}"/>
              </a:ext>
            </a:extLst>
          </p:cNvPr>
          <p:cNvSpPr>
            <a:spLocks noGrp="1"/>
          </p:cNvSpPr>
          <p:nvPr>
            <p:ph type="title"/>
          </p:nvPr>
        </p:nvSpPr>
        <p:spPr/>
        <p:txBody>
          <a:bodyPr/>
          <a:lstStyle/>
          <a:p>
            <a:r>
              <a:rPr lang="en-AU" b="1" dirty="0"/>
              <a:t>Key Components of Knowledge Extraction</a:t>
            </a:r>
            <a:endParaRPr lang="en-US" dirty="0"/>
          </a:p>
        </p:txBody>
      </p:sp>
      <p:graphicFrame>
        <p:nvGraphicFramePr>
          <p:cNvPr id="5" name="Content Placeholder 2">
            <a:extLst>
              <a:ext uri="{FF2B5EF4-FFF2-40B4-BE49-F238E27FC236}">
                <a16:creationId xmlns:a16="http://schemas.microsoft.com/office/drawing/2014/main" id="{975192DE-56DC-1FA0-02FD-CDEAAC2970F5}"/>
              </a:ext>
            </a:extLst>
          </p:cNvPr>
          <p:cNvGraphicFramePr>
            <a:graphicFrameLocks noGrp="1"/>
          </p:cNvGraphicFramePr>
          <p:nvPr>
            <p:ph idx="1"/>
            <p:extLst>
              <p:ext uri="{D42A27DB-BD31-4B8C-83A1-F6EECF244321}">
                <p14:modId xmlns:p14="http://schemas.microsoft.com/office/powerpoint/2010/main" val="10158531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770890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60857C19-773B-E491-D83D-43F9CC786902}"/>
              </a:ext>
            </a:extLst>
          </p:cNvPr>
          <p:cNvSpPr>
            <a:spLocks noGrp="1"/>
          </p:cNvSpPr>
          <p:nvPr>
            <p:ph type="title"/>
          </p:nvPr>
        </p:nvSpPr>
        <p:spPr>
          <a:xfrm>
            <a:off x="572493" y="238539"/>
            <a:ext cx="11018520" cy="1434415"/>
          </a:xfrm>
        </p:spPr>
        <p:txBody>
          <a:bodyPr anchor="b">
            <a:normAutofit/>
          </a:bodyPr>
          <a:lstStyle/>
          <a:p>
            <a:r>
              <a:rPr lang="en-US" sz="5400"/>
              <a:t>Text generation</a:t>
            </a:r>
          </a:p>
        </p:txBody>
      </p:sp>
      <p:sp>
        <p:nvSpPr>
          <p:cNvPr id="15"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52D6EE19-6936-89FC-F152-26BCD257CEEA}"/>
              </a:ext>
            </a:extLst>
          </p:cNvPr>
          <p:cNvSpPr>
            <a:spLocks noGrp="1"/>
          </p:cNvSpPr>
          <p:nvPr>
            <p:ph idx="1"/>
          </p:nvPr>
        </p:nvSpPr>
        <p:spPr>
          <a:xfrm>
            <a:off x="572493" y="2080382"/>
            <a:ext cx="7070895" cy="3858028"/>
          </a:xfrm>
        </p:spPr>
        <p:txBody>
          <a:bodyPr anchor="t">
            <a:noAutofit/>
          </a:bodyPr>
          <a:lstStyle/>
          <a:p>
            <a:r>
              <a:rPr lang="en-AU" sz="2000" dirty="0"/>
              <a:t>a model produces human-like text based on given input. </a:t>
            </a:r>
          </a:p>
          <a:p>
            <a:r>
              <a:rPr lang="en-AU" sz="2000" dirty="0"/>
              <a:t>The input can be anything from a simple prompt to structured data</a:t>
            </a:r>
          </a:p>
          <a:p>
            <a:r>
              <a:rPr lang="en-AU" sz="2000" dirty="0"/>
              <a:t>The output is a coherent, contextually relevant sequence of words or sentences</a:t>
            </a:r>
          </a:p>
          <a:p>
            <a:pPr marL="0" indent="0">
              <a:buNone/>
            </a:pPr>
            <a:r>
              <a:rPr lang="en-AU" sz="2000" b="1" dirty="0"/>
              <a:t>Challenges in Text Generation:</a:t>
            </a:r>
            <a:endParaRPr lang="en-AU" sz="2000" dirty="0"/>
          </a:p>
          <a:p>
            <a:pPr>
              <a:buFont typeface="Arial" panose="020B0604020202020204" pitchFamily="34" charset="0"/>
              <a:buChar char="•"/>
            </a:pPr>
            <a:r>
              <a:rPr lang="en-AU" sz="2000" dirty="0"/>
              <a:t>Coherence</a:t>
            </a:r>
          </a:p>
          <a:p>
            <a:pPr>
              <a:buFont typeface="Arial" panose="020B0604020202020204" pitchFamily="34" charset="0"/>
              <a:buChar char="•"/>
            </a:pPr>
            <a:r>
              <a:rPr lang="en-AU" sz="2000" dirty="0"/>
              <a:t>Contextual Relevance</a:t>
            </a:r>
          </a:p>
          <a:p>
            <a:pPr>
              <a:buFont typeface="Arial" panose="020B0604020202020204" pitchFamily="34" charset="0"/>
              <a:buChar char="•"/>
            </a:pPr>
            <a:r>
              <a:rPr lang="en-AU" sz="2000" dirty="0"/>
              <a:t>Factual Accuracy</a:t>
            </a:r>
          </a:p>
          <a:p>
            <a:pPr>
              <a:buFont typeface="Arial" panose="020B0604020202020204" pitchFamily="34" charset="0"/>
              <a:buChar char="•"/>
            </a:pPr>
            <a:r>
              <a:rPr lang="en-AU" sz="2000" dirty="0"/>
              <a:t>Bias &amp; Ethics</a:t>
            </a:r>
          </a:p>
          <a:p>
            <a:pPr>
              <a:buFont typeface="Arial" panose="020B0604020202020204" pitchFamily="34" charset="0"/>
              <a:buChar char="•"/>
            </a:pPr>
            <a:r>
              <a:rPr lang="en-AU" sz="2000" dirty="0"/>
              <a:t>Diversity</a:t>
            </a:r>
          </a:p>
        </p:txBody>
      </p:sp>
      <p:pic>
        <p:nvPicPr>
          <p:cNvPr id="8" name="Picture 7" descr="A person typing on a keyboard&#10;&#10;Description automatically generated">
            <a:extLst>
              <a:ext uri="{FF2B5EF4-FFF2-40B4-BE49-F238E27FC236}">
                <a16:creationId xmlns:a16="http://schemas.microsoft.com/office/drawing/2014/main" id="{CFB96869-D4BA-07AE-D9AD-446299460F77}"/>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8629831" y="1911493"/>
            <a:ext cx="3243723" cy="3371666"/>
          </a:xfrm>
          <a:prstGeom prst="rect">
            <a:avLst/>
          </a:prstGeom>
        </p:spPr>
      </p:pic>
    </p:spTree>
    <p:extLst>
      <p:ext uri="{BB962C8B-B14F-4D97-AF65-F5344CB8AC3E}">
        <p14:creationId xmlns:p14="http://schemas.microsoft.com/office/powerpoint/2010/main" val="571136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547E14-BFE8-FB45-5D7C-4B51A664948E}"/>
              </a:ext>
            </a:extLst>
          </p:cNvPr>
          <p:cNvSpPr>
            <a:spLocks noGrp="1"/>
          </p:cNvSpPr>
          <p:nvPr>
            <p:ph type="title"/>
          </p:nvPr>
        </p:nvSpPr>
        <p:spPr>
          <a:xfrm>
            <a:off x="640080" y="325369"/>
            <a:ext cx="4368602" cy="1956841"/>
          </a:xfrm>
        </p:spPr>
        <p:txBody>
          <a:bodyPr anchor="b">
            <a:normAutofit/>
          </a:bodyPr>
          <a:lstStyle/>
          <a:p>
            <a:r>
              <a:rPr lang="en-US" sz="5400"/>
              <a:t>What we will cover</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E40996B6-DDA2-195B-17FC-32C6FD9A1008}"/>
              </a:ext>
            </a:extLst>
          </p:cNvPr>
          <p:cNvSpPr>
            <a:spLocks noGrp="1"/>
          </p:cNvSpPr>
          <p:nvPr>
            <p:ph idx="1"/>
          </p:nvPr>
        </p:nvSpPr>
        <p:spPr>
          <a:xfrm>
            <a:off x="640080" y="2872899"/>
            <a:ext cx="4243589" cy="3320668"/>
          </a:xfrm>
        </p:spPr>
        <p:txBody>
          <a:bodyPr>
            <a:normAutofit/>
          </a:bodyPr>
          <a:lstStyle/>
          <a:p>
            <a:r>
              <a:rPr lang="en-US" sz="2200"/>
              <a:t>NLP: brief history, tasks and overview</a:t>
            </a:r>
          </a:p>
          <a:p>
            <a:r>
              <a:rPr lang="en-US" sz="2200"/>
              <a:t>LLM: evolution, what it is </a:t>
            </a:r>
          </a:p>
          <a:p>
            <a:r>
              <a:rPr lang="en-US" sz="2200"/>
              <a:t>Main concepts</a:t>
            </a:r>
          </a:p>
          <a:p>
            <a:endParaRPr lang="en-US" sz="2200"/>
          </a:p>
        </p:txBody>
      </p:sp>
      <p:pic>
        <p:nvPicPr>
          <p:cNvPr id="5" name="Picture 4" descr="Close-up of a dictionary definition of a word&#10;&#10;Description automatically generated">
            <a:extLst>
              <a:ext uri="{FF2B5EF4-FFF2-40B4-BE49-F238E27FC236}">
                <a16:creationId xmlns:a16="http://schemas.microsoft.com/office/drawing/2014/main" id="{6B93020B-2A3D-DB59-A7E7-DDAB3261DAE9}"/>
              </a:ext>
            </a:extLst>
          </p:cNvPr>
          <p:cNvPicPr>
            <a:picLocks noChangeAspect="1"/>
          </p:cNvPicPr>
          <p:nvPr/>
        </p:nvPicPr>
        <p:blipFill>
          <a:blip r:embed="rId2" cstate="hqprint">
            <a:extLst>
              <a:ext uri="{28A0092B-C50C-407E-A947-70E740481C1C}">
                <a14:useLocalDpi xmlns:a14="http://schemas.microsoft.com/office/drawing/2010/main"/>
              </a:ext>
            </a:extLst>
          </a:blip>
          <a:srcRect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4075107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close-up of a computer code&#10;&#10;Description automatically generated">
            <a:extLst>
              <a:ext uri="{FF2B5EF4-FFF2-40B4-BE49-F238E27FC236}">
                <a16:creationId xmlns:a16="http://schemas.microsoft.com/office/drawing/2014/main" id="{875C6333-DA44-6B6F-AB48-C8865EC50D8B}"/>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3523488" y="10"/>
            <a:ext cx="8668512" cy="6857990"/>
          </a:xfrm>
          <a:prstGeom prst="rect">
            <a:avLst/>
          </a:prstGeom>
        </p:spPr>
      </p:pic>
      <p:sp>
        <p:nvSpPr>
          <p:cNvPr id="16" name="Rectangle 15">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80EE297-BF8E-7EF9-CADE-42376BFF540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Let’s practice</a:t>
            </a:r>
          </a:p>
        </p:txBody>
      </p:sp>
      <p:sp>
        <p:nvSpPr>
          <p:cNvPr id="18" name="Rectangle 1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0516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D3967-63CC-DAEE-2A05-B97FB0686569}"/>
              </a:ext>
            </a:extLst>
          </p:cNvPr>
          <p:cNvSpPr>
            <a:spLocks noGrp="1"/>
          </p:cNvSpPr>
          <p:nvPr>
            <p:ph type="title"/>
          </p:nvPr>
        </p:nvSpPr>
        <p:spPr>
          <a:xfrm>
            <a:off x="640080" y="329184"/>
            <a:ext cx="6894576" cy="1783080"/>
          </a:xfrm>
        </p:spPr>
        <p:txBody>
          <a:bodyPr anchor="b">
            <a:normAutofit/>
          </a:bodyPr>
          <a:lstStyle/>
          <a:p>
            <a:r>
              <a:rPr lang="en-US" sz="5400"/>
              <a:t>NLP</a:t>
            </a:r>
          </a:p>
        </p:txBody>
      </p:sp>
      <p:sp>
        <p:nvSpPr>
          <p:cNvPr id="3083"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DD202E4A-FF13-81C8-AA8B-9B9820B9AF06}"/>
              </a:ext>
            </a:extLst>
          </p:cNvPr>
          <p:cNvSpPr>
            <a:spLocks noGrp="1"/>
          </p:cNvSpPr>
          <p:nvPr>
            <p:ph idx="1"/>
          </p:nvPr>
        </p:nvSpPr>
        <p:spPr>
          <a:xfrm>
            <a:off x="640080" y="2706624"/>
            <a:ext cx="6894576" cy="3483864"/>
          </a:xfrm>
        </p:spPr>
        <p:txBody>
          <a:bodyPr>
            <a:normAutofit/>
          </a:bodyPr>
          <a:lstStyle/>
          <a:p>
            <a:r>
              <a:rPr lang="en-AU" sz="2200"/>
              <a:t>Use of </a:t>
            </a:r>
            <a:r>
              <a:rPr lang="en-AU" sz="2200" b="1"/>
              <a:t>computational</a:t>
            </a:r>
            <a:r>
              <a:rPr lang="en-AU" sz="2200"/>
              <a:t> methods to analyse and interpret human language</a:t>
            </a:r>
          </a:p>
          <a:p>
            <a:r>
              <a:rPr lang="en-AU" sz="2200"/>
              <a:t>Powered by </a:t>
            </a:r>
            <a:r>
              <a:rPr lang="en-AU" sz="2200" b="1"/>
              <a:t>large</a:t>
            </a:r>
            <a:r>
              <a:rPr lang="en-AU" sz="2200"/>
              <a:t> amounts of textual data </a:t>
            </a:r>
            <a:endParaRPr lang="en-US" sz="2200"/>
          </a:p>
        </p:txBody>
      </p:sp>
      <p:pic>
        <p:nvPicPr>
          <p:cNvPr id="3076" name="Picture 4">
            <a:extLst>
              <a:ext uri="{FF2B5EF4-FFF2-40B4-BE49-F238E27FC236}">
                <a16:creationId xmlns:a16="http://schemas.microsoft.com/office/drawing/2014/main" id="{A995F852-F65D-7842-4BBE-BB6B7188D0DA}"/>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953369" y="1471595"/>
            <a:ext cx="3044144" cy="434734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27FEA861-28F9-4676-19B7-8D7276BDF756}"/>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3193161" y="4066837"/>
            <a:ext cx="3324945" cy="2329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484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1" name="Rectangle 6150">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8D3967-63CC-DAEE-2A05-B97FB0686569}"/>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dirty="0"/>
              <a:t>NLP</a:t>
            </a:r>
            <a:r>
              <a:rPr lang="en-US" sz="6600" kern="1200" dirty="0">
                <a:solidFill>
                  <a:schemeClr val="tx1"/>
                </a:solidFill>
                <a:latin typeface="+mj-lt"/>
                <a:ea typeface="+mj-ea"/>
                <a:cs typeface="+mj-cs"/>
              </a:rPr>
              <a:t>s evolution</a:t>
            </a:r>
          </a:p>
        </p:txBody>
      </p:sp>
      <p:sp>
        <p:nvSpPr>
          <p:cNvPr id="6153"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A5D6EA3B-368F-7E52-5868-51D1F0EB626C}"/>
              </a:ext>
            </a:extLst>
          </p:cNvPr>
          <p:cNvPicPr>
            <a:picLocks noChangeAspect="1" noChangeArrowheads="1"/>
          </p:cNvPicPr>
          <p:nvPr/>
        </p:nvPicPr>
        <p:blipFill>
          <a:blip r:embed="rId3">
            <a:extLst>
              <a:ext uri="{28A0092B-C50C-407E-A947-70E740481C1C}">
                <a14:useLocalDpi xmlns:a14="http://schemas.microsoft.com/office/drawing/2010/main"/>
              </a:ext>
            </a:extLst>
          </a:blip>
          <a:stretch>
            <a:fillRect/>
          </a:stretch>
        </p:blipFill>
        <p:spPr bwMode="auto">
          <a:xfrm>
            <a:off x="700692" y="2426922"/>
            <a:ext cx="10786018" cy="3586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9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8263A24-0C1F-4677-B43C-4AE14E276B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A5B80EBC-FD95-6FDF-63D2-A5C38FDFE39D}"/>
              </a:ext>
            </a:extLst>
          </p:cNvPr>
          <p:cNvSpPr>
            <a:spLocks noGrp="1"/>
          </p:cNvSpPr>
          <p:nvPr>
            <p:ph type="title"/>
          </p:nvPr>
        </p:nvSpPr>
        <p:spPr>
          <a:xfrm>
            <a:off x="868680" y="405575"/>
            <a:ext cx="5001768" cy="1371600"/>
          </a:xfrm>
        </p:spPr>
        <p:txBody>
          <a:bodyPr vert="horz" lIns="91440" tIns="45720" rIns="91440" bIns="45720" rtlCol="0" anchor="ctr">
            <a:normAutofit/>
          </a:bodyPr>
          <a:lstStyle/>
          <a:p>
            <a:r>
              <a:rPr lang="en-US" sz="3600"/>
              <a:t>LLMs evolution</a:t>
            </a: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86984" y="1071836"/>
            <a:ext cx="102145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9B3ED2A5-9B38-547A-CD40-D95E7BED2C13}"/>
              </a:ext>
            </a:extLst>
          </p:cNvPr>
          <p:cNvPicPr>
            <a:picLocks noChangeAspect="1"/>
          </p:cNvPicPr>
          <p:nvPr/>
        </p:nvPicPr>
        <p:blipFill>
          <a:blip r:embed="rId3"/>
          <a:stretch>
            <a:fillRect/>
          </a:stretch>
        </p:blipFill>
        <p:spPr>
          <a:xfrm>
            <a:off x="1107494" y="2182753"/>
            <a:ext cx="3456391" cy="3473760"/>
          </a:xfrm>
          <a:prstGeom prst="rect">
            <a:avLst/>
          </a:prstGeom>
        </p:spPr>
      </p:pic>
      <p:pic>
        <p:nvPicPr>
          <p:cNvPr id="4" name="Picture 2" descr="Source: Information is Beautiful">
            <a:extLst>
              <a:ext uri="{FF2B5EF4-FFF2-40B4-BE49-F238E27FC236}">
                <a16:creationId xmlns:a16="http://schemas.microsoft.com/office/drawing/2014/main" id="{8D30FACD-694B-D7C5-027E-9E90C2F545D7}"/>
              </a:ext>
            </a:extLst>
          </p:cNvPr>
          <p:cNvPicPr>
            <a:picLocks noChangeAspect="1" noChangeArrowheads="1"/>
          </p:cNvPicPr>
          <p:nvPr/>
        </p:nvPicPr>
        <p:blipFill>
          <a:blip r:embed="rId4">
            <a:extLst>
              <a:ext uri="{28A0092B-C50C-407E-A947-70E740481C1C}">
                <a14:useLocalDpi xmlns:a14="http://schemas.microsoft.com/office/drawing/2010/main"/>
              </a:ext>
            </a:extLst>
          </a:blip>
          <a:stretch>
            <a:fillRect/>
          </a:stretch>
        </p:blipFill>
        <p:spPr bwMode="auto">
          <a:xfrm>
            <a:off x="5671378" y="304801"/>
            <a:ext cx="6505423" cy="6147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6661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514247-5B77-386E-994B-D4323E8EA77C}"/>
              </a:ext>
            </a:extLst>
          </p:cNvPr>
          <p:cNvSpPr>
            <a:spLocks noGrp="1"/>
          </p:cNvSpPr>
          <p:nvPr>
            <p:ph type="title"/>
          </p:nvPr>
        </p:nvSpPr>
        <p:spPr>
          <a:xfrm>
            <a:off x="5297762" y="329184"/>
            <a:ext cx="6251110" cy="1783080"/>
          </a:xfrm>
        </p:spPr>
        <p:txBody>
          <a:bodyPr anchor="b">
            <a:normAutofit/>
          </a:bodyPr>
          <a:lstStyle/>
          <a:p>
            <a:r>
              <a:rPr lang="en-US" sz="5400"/>
              <a:t>Key termonology</a:t>
            </a:r>
          </a:p>
        </p:txBody>
      </p:sp>
      <p:pic>
        <p:nvPicPr>
          <p:cNvPr id="5" name="Picture 4" descr="Lock with a love heart">
            <a:extLst>
              <a:ext uri="{FF2B5EF4-FFF2-40B4-BE49-F238E27FC236}">
                <a16:creationId xmlns:a16="http://schemas.microsoft.com/office/drawing/2014/main" id="{63406A5C-109F-5973-36B3-2F93CB303BD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D49533C-4D0B-2C0C-E80D-56BFBDB773F8}"/>
              </a:ext>
            </a:extLst>
          </p:cNvPr>
          <p:cNvSpPr>
            <a:spLocks noGrp="1"/>
          </p:cNvSpPr>
          <p:nvPr>
            <p:ph idx="1"/>
          </p:nvPr>
        </p:nvSpPr>
        <p:spPr>
          <a:xfrm>
            <a:off x="5297762" y="2706624"/>
            <a:ext cx="6251110" cy="3483864"/>
          </a:xfrm>
        </p:spPr>
        <p:txBody>
          <a:bodyPr>
            <a:normAutofit/>
          </a:bodyPr>
          <a:lstStyle/>
          <a:p>
            <a:r>
              <a:rPr lang="en-US" sz="2200"/>
              <a:t>Sequential tasks and sequence2sequence approaches</a:t>
            </a:r>
          </a:p>
          <a:p>
            <a:r>
              <a:rPr lang="en-US" sz="2200"/>
              <a:t>LLM characteristics</a:t>
            </a:r>
          </a:p>
          <a:p>
            <a:r>
              <a:rPr lang="en-US" sz="2200"/>
              <a:t>LLM tasks</a:t>
            </a:r>
          </a:p>
        </p:txBody>
      </p:sp>
    </p:spTree>
    <p:extLst>
      <p:ext uri="{BB962C8B-B14F-4D97-AF65-F5344CB8AC3E}">
        <p14:creationId xmlns:p14="http://schemas.microsoft.com/office/powerpoint/2010/main" val="3193530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1794C7-0862-0BD4-B7F5-59ED551F5C4E}"/>
              </a:ext>
            </a:extLst>
          </p:cNvPr>
          <p:cNvSpPr>
            <a:spLocks noGrp="1"/>
          </p:cNvSpPr>
          <p:nvPr>
            <p:ph type="title"/>
          </p:nvPr>
        </p:nvSpPr>
        <p:spPr/>
        <p:txBody>
          <a:bodyPr/>
          <a:lstStyle/>
          <a:p>
            <a:r>
              <a:rPr lang="en-AU" b="0" i="0" u="none" strike="noStrike" dirty="0">
                <a:solidFill>
                  <a:srgbClr val="000000"/>
                </a:solidFill>
                <a:effectLst/>
              </a:rPr>
              <a:t>Sequential tasks</a:t>
            </a:r>
            <a:endParaRPr lang="en-US" dirty="0"/>
          </a:p>
        </p:txBody>
      </p:sp>
      <p:sp>
        <p:nvSpPr>
          <p:cNvPr id="6" name="Content Placeholder 5">
            <a:extLst>
              <a:ext uri="{FF2B5EF4-FFF2-40B4-BE49-F238E27FC236}">
                <a16:creationId xmlns:a16="http://schemas.microsoft.com/office/drawing/2014/main" id="{659884EF-1EB6-D1A4-AE16-AE5BDC4D4834}"/>
              </a:ext>
            </a:extLst>
          </p:cNvPr>
          <p:cNvSpPr>
            <a:spLocks noGrp="1"/>
          </p:cNvSpPr>
          <p:nvPr>
            <p:ph idx="1"/>
          </p:nvPr>
        </p:nvSpPr>
        <p:spPr/>
        <p:txBody>
          <a:bodyPr/>
          <a:lstStyle/>
          <a:p>
            <a:pPr marL="0" indent="0">
              <a:buNone/>
            </a:pPr>
            <a:r>
              <a:rPr lang="en-AU" dirty="0">
                <a:solidFill>
                  <a:srgbClr val="000000"/>
                </a:solidFill>
              </a:rPr>
              <a:t>T</a:t>
            </a:r>
            <a:r>
              <a:rPr lang="en-AU" b="0" i="0" u="none" strike="noStrike" dirty="0">
                <a:solidFill>
                  <a:srgbClr val="000000"/>
                </a:solidFill>
                <a:effectLst/>
              </a:rPr>
              <a:t>asks that involve processing data </a:t>
            </a:r>
          </a:p>
          <a:p>
            <a:r>
              <a:rPr lang="en-AU" b="1" i="0" u="none" strike="noStrike" dirty="0">
                <a:solidFill>
                  <a:srgbClr val="000000"/>
                </a:solidFill>
                <a:effectLst/>
              </a:rPr>
              <a:t>specific</a:t>
            </a:r>
            <a:r>
              <a:rPr lang="en-AU" b="0" i="0" u="none" strike="noStrike" dirty="0">
                <a:solidFill>
                  <a:srgbClr val="000000"/>
                </a:solidFill>
                <a:effectLst/>
              </a:rPr>
              <a:t>, </a:t>
            </a:r>
            <a:r>
              <a:rPr lang="en-AU" b="1" i="0" u="none" strike="noStrike" dirty="0">
                <a:solidFill>
                  <a:srgbClr val="000000"/>
                </a:solidFill>
                <a:effectLst/>
              </a:rPr>
              <a:t>ordered</a:t>
            </a:r>
            <a:r>
              <a:rPr lang="en-AU" b="0" i="0" u="none" strike="noStrike" dirty="0">
                <a:solidFill>
                  <a:srgbClr val="000000"/>
                </a:solidFill>
                <a:effectLst/>
              </a:rPr>
              <a:t> </a:t>
            </a:r>
            <a:r>
              <a:rPr lang="en-AU" b="1" i="0" u="none" strike="noStrike" dirty="0">
                <a:solidFill>
                  <a:srgbClr val="000000"/>
                </a:solidFill>
                <a:effectLst/>
              </a:rPr>
              <a:t>sequence</a:t>
            </a:r>
            <a:r>
              <a:rPr lang="en-AU" b="0" i="0" u="none" strike="noStrike" dirty="0">
                <a:solidFill>
                  <a:srgbClr val="000000"/>
                </a:solidFill>
                <a:effectLst/>
              </a:rPr>
              <a:t>, </a:t>
            </a:r>
          </a:p>
          <a:p>
            <a:r>
              <a:rPr lang="en-AU" b="0" i="0" u="none" strike="noStrike" dirty="0">
                <a:solidFill>
                  <a:srgbClr val="000000"/>
                </a:solidFill>
                <a:effectLst/>
              </a:rPr>
              <a:t>where the </a:t>
            </a:r>
            <a:r>
              <a:rPr lang="en-AU" b="1" i="0" u="none" strike="noStrike" dirty="0">
                <a:solidFill>
                  <a:srgbClr val="000000"/>
                </a:solidFill>
                <a:effectLst/>
              </a:rPr>
              <a:t>relationship</a:t>
            </a:r>
            <a:r>
              <a:rPr lang="en-AU" b="0" i="0" u="none" strike="noStrike" dirty="0">
                <a:solidFill>
                  <a:srgbClr val="000000"/>
                </a:solidFill>
                <a:effectLst/>
              </a:rPr>
              <a:t> and </a:t>
            </a:r>
            <a:r>
              <a:rPr lang="en-AU" b="1" i="0" u="none" strike="noStrike" dirty="0">
                <a:solidFill>
                  <a:srgbClr val="000000"/>
                </a:solidFill>
                <a:effectLst/>
              </a:rPr>
              <a:t>order</a:t>
            </a:r>
            <a:r>
              <a:rPr lang="en-AU" b="0" i="0" u="none" strike="noStrike" dirty="0">
                <a:solidFill>
                  <a:srgbClr val="000000"/>
                </a:solidFill>
                <a:effectLst/>
              </a:rPr>
              <a:t> of the elements are critical</a:t>
            </a:r>
            <a:endParaRPr lang="en-US" dirty="0"/>
          </a:p>
        </p:txBody>
      </p:sp>
      <p:pic>
        <p:nvPicPr>
          <p:cNvPr id="1028" name="Picture 4">
            <a:extLst>
              <a:ext uri="{FF2B5EF4-FFF2-40B4-BE49-F238E27FC236}">
                <a16:creationId xmlns:a16="http://schemas.microsoft.com/office/drawing/2014/main" id="{BB2A4296-BAAD-F61D-1F1E-D8DC3AF082B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100649" y="3892550"/>
            <a:ext cx="7743568" cy="28705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F0FDA63-B202-0A70-CB22-0F77DA245758}"/>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7921368" y="2025004"/>
            <a:ext cx="1815757" cy="556056"/>
          </a:xfrm>
          <a:prstGeom prst="rect">
            <a:avLst/>
          </a:prstGeom>
          <a:noFill/>
          <a:ln>
            <a:solidFill>
              <a:schemeClr val="accent1">
                <a:lumMod val="75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060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D14F67-7C46-F525-BCE6-60C95032C513}"/>
              </a:ext>
            </a:extLst>
          </p:cNvPr>
          <p:cNvSpPr>
            <a:spLocks noGrp="1"/>
          </p:cNvSpPr>
          <p:nvPr>
            <p:ph type="title"/>
          </p:nvPr>
        </p:nvSpPr>
        <p:spPr/>
        <p:txBody>
          <a:bodyPr/>
          <a:lstStyle/>
          <a:p>
            <a:r>
              <a:rPr lang="en-US" dirty="0"/>
              <a:t>Large than life…</a:t>
            </a:r>
          </a:p>
        </p:txBody>
      </p:sp>
      <p:pic>
        <p:nvPicPr>
          <p:cNvPr id="2050" name="Picture 2" descr="LLAMA3.1">
            <a:extLst>
              <a:ext uri="{FF2B5EF4-FFF2-40B4-BE49-F238E27FC236}">
                <a16:creationId xmlns:a16="http://schemas.microsoft.com/office/drawing/2014/main" id="{72DF4F57-47A1-9513-F6CB-C231316BA57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38199" y="1212706"/>
            <a:ext cx="9703569" cy="5458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10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199883-7E56-40F3-E9C0-8108C7F86BC9}"/>
              </a:ext>
            </a:extLst>
          </p:cNvPr>
          <p:cNvSpPr>
            <a:spLocks noGrp="1"/>
          </p:cNvSpPr>
          <p:nvPr>
            <p:ph type="title"/>
          </p:nvPr>
        </p:nvSpPr>
        <p:spPr>
          <a:xfrm>
            <a:off x="640080" y="325369"/>
            <a:ext cx="4368602" cy="1956841"/>
          </a:xfrm>
        </p:spPr>
        <p:txBody>
          <a:bodyPr anchor="b">
            <a:normAutofit/>
          </a:bodyPr>
          <a:lstStyle/>
          <a:p>
            <a:r>
              <a:rPr lang="en-AU" sz="5400"/>
              <a:t>Model Size</a:t>
            </a:r>
            <a:endParaRPr lang="en-US" sz="5400"/>
          </a:p>
        </p:txBody>
      </p:sp>
      <p:sp>
        <p:nvSpPr>
          <p:cNvPr id="2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03FD0BC-18A1-1ADD-1E0B-5A39B8514769}"/>
              </a:ext>
            </a:extLst>
          </p:cNvPr>
          <p:cNvSpPr>
            <a:spLocks noGrp="1"/>
          </p:cNvSpPr>
          <p:nvPr>
            <p:ph idx="1"/>
          </p:nvPr>
        </p:nvSpPr>
        <p:spPr>
          <a:xfrm>
            <a:off x="640080" y="2872899"/>
            <a:ext cx="4243589" cy="3320668"/>
          </a:xfrm>
        </p:spPr>
        <p:txBody>
          <a:bodyPr>
            <a:normAutofit/>
          </a:bodyPr>
          <a:lstStyle/>
          <a:p>
            <a:r>
              <a:rPr lang="en-AU" sz="2200"/>
              <a:t>Number of Parameters</a:t>
            </a:r>
          </a:p>
          <a:p>
            <a:r>
              <a:rPr lang="en-AU" sz="2200"/>
              <a:t>More parameters = better prediction = more computational power requirements</a:t>
            </a:r>
            <a:endParaRPr lang="en-US" sz="2200"/>
          </a:p>
        </p:txBody>
      </p:sp>
      <p:pic>
        <p:nvPicPr>
          <p:cNvPr id="5" name="Picture 4" descr="A colorful sphere with dots and lines&#10;&#10;Description automatically generated with medium confidence">
            <a:extLst>
              <a:ext uri="{FF2B5EF4-FFF2-40B4-BE49-F238E27FC236}">
                <a16:creationId xmlns:a16="http://schemas.microsoft.com/office/drawing/2014/main" id="{E14291D9-0C8A-5153-E6C0-5621C68B9C5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864523298"/>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13568</TotalTime>
  <Words>2688</Words>
  <Application>Microsoft Macintosh PowerPoint</Application>
  <PresentationFormat>Widescreen</PresentationFormat>
  <Paragraphs>228</Paragraphs>
  <Slides>20</Slides>
  <Notes>12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Aptos</vt:lpstr>
      <vt:lpstr>Arial</vt:lpstr>
      <vt:lpstr>Calibri</vt:lpstr>
      <vt:lpstr>Calibri Light</vt:lpstr>
      <vt:lpstr>Symbol</vt:lpstr>
      <vt:lpstr>Times New Roman</vt:lpstr>
      <vt:lpstr>Office Theme</vt:lpstr>
      <vt:lpstr>Introduction to NLP and LLM</vt:lpstr>
      <vt:lpstr>What we will cover</vt:lpstr>
      <vt:lpstr>NLP</vt:lpstr>
      <vt:lpstr>NLPs evolution</vt:lpstr>
      <vt:lpstr>LLMs evolution</vt:lpstr>
      <vt:lpstr>Key termonology</vt:lpstr>
      <vt:lpstr>Sequential tasks</vt:lpstr>
      <vt:lpstr>Large than life…</vt:lpstr>
      <vt:lpstr>Model Size</vt:lpstr>
      <vt:lpstr>Context Window </vt:lpstr>
      <vt:lpstr>Model Training and Fine-Tuning</vt:lpstr>
      <vt:lpstr>GPU vs CPU</vt:lpstr>
      <vt:lpstr>Comparing LLMs</vt:lpstr>
      <vt:lpstr>Most common tasks</vt:lpstr>
      <vt:lpstr>Text classification </vt:lpstr>
      <vt:lpstr>Classifying words in a sentence</vt:lpstr>
      <vt:lpstr>Knowledge extraction</vt:lpstr>
      <vt:lpstr>Key Components of Knowledge Extraction</vt:lpstr>
      <vt:lpstr>Text generation</vt:lpstr>
      <vt:lpstr>Let’s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Prokofieva</dc:creator>
  <cp:lastModifiedBy>Maria Prokofieva</cp:lastModifiedBy>
  <cp:revision>15</cp:revision>
  <dcterms:created xsi:type="dcterms:W3CDTF">2024-08-08T17:48:17Z</dcterms:created>
  <dcterms:modified xsi:type="dcterms:W3CDTF">2024-08-18T09:29:20Z</dcterms:modified>
</cp:coreProperties>
</file>